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6.pn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" t="-17810" r="-46691" b="-5753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191556" cy="830453"/>
            <a:chOff x="0" y="0"/>
            <a:chExt cx="840574" cy="218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574" cy="218720"/>
            </a:xfrm>
            <a:custGeom>
              <a:avLst/>
              <a:gdLst/>
              <a:ahLst/>
              <a:cxnLst/>
              <a:rect r="r" b="b" t="t" l="l"/>
              <a:pathLst>
                <a:path h="218720" w="840574">
                  <a:moveTo>
                    <a:pt x="60644" y="0"/>
                  </a:moveTo>
                  <a:lnTo>
                    <a:pt x="779931" y="0"/>
                  </a:lnTo>
                  <a:cubicBezTo>
                    <a:pt x="813423" y="0"/>
                    <a:pt x="840574" y="27151"/>
                    <a:pt x="840574" y="60644"/>
                  </a:cubicBezTo>
                  <a:lnTo>
                    <a:pt x="840574" y="158076"/>
                  </a:lnTo>
                  <a:cubicBezTo>
                    <a:pt x="840574" y="174160"/>
                    <a:pt x="834185" y="189585"/>
                    <a:pt x="822812" y="200958"/>
                  </a:cubicBezTo>
                  <a:cubicBezTo>
                    <a:pt x="811439" y="212331"/>
                    <a:pt x="796014" y="218720"/>
                    <a:pt x="779931" y="218720"/>
                  </a:cubicBezTo>
                  <a:lnTo>
                    <a:pt x="60644" y="218720"/>
                  </a:lnTo>
                  <a:cubicBezTo>
                    <a:pt x="44560" y="218720"/>
                    <a:pt x="29135" y="212331"/>
                    <a:pt x="17762" y="200958"/>
                  </a:cubicBezTo>
                  <a:cubicBezTo>
                    <a:pt x="6389" y="189585"/>
                    <a:pt x="0" y="174160"/>
                    <a:pt x="0" y="158076"/>
                  </a:cubicBezTo>
                  <a:lnTo>
                    <a:pt x="0" y="60644"/>
                  </a:lnTo>
                  <a:cubicBezTo>
                    <a:pt x="0" y="44560"/>
                    <a:pt x="6389" y="29135"/>
                    <a:pt x="17762" y="17762"/>
                  </a:cubicBezTo>
                  <a:cubicBezTo>
                    <a:pt x="29135" y="6389"/>
                    <a:pt x="44560" y="0"/>
                    <a:pt x="60644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40574" cy="25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488064" y="601300"/>
            <a:ext cx="6049359" cy="4135562"/>
          </a:xfrm>
          <a:custGeom>
            <a:avLst/>
            <a:gdLst/>
            <a:ahLst/>
            <a:cxnLst/>
            <a:rect r="r" b="b" t="t" l="l"/>
            <a:pathLst>
              <a:path h="4135562" w="6049359">
                <a:moveTo>
                  <a:pt x="6049359" y="0"/>
                </a:moveTo>
                <a:lnTo>
                  <a:pt x="0" y="0"/>
                </a:lnTo>
                <a:lnTo>
                  <a:pt x="0" y="4135561"/>
                </a:lnTo>
                <a:lnTo>
                  <a:pt x="6049359" y="4135561"/>
                </a:lnTo>
                <a:lnTo>
                  <a:pt x="6049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372100"/>
            <a:ext cx="13017447" cy="312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9"/>
              </a:lnSpc>
            </a:pPr>
            <a:r>
              <a:rPr lang="en-US" sz="12009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</a:t>
            </a:r>
          </a:p>
          <a:p>
            <a:pPr algn="l">
              <a:lnSpc>
                <a:spcPts val="12009"/>
              </a:lnSpc>
            </a:pPr>
            <a:r>
              <a:rPr lang="en-US" sz="12009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28648"/>
            <a:ext cx="319155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TECH TITANS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023056" y="-359305"/>
            <a:ext cx="5050517" cy="3452717"/>
          </a:xfrm>
          <a:custGeom>
            <a:avLst/>
            <a:gdLst/>
            <a:ahLst/>
            <a:cxnLst/>
            <a:rect r="r" b="b" t="t" l="l"/>
            <a:pathLst>
              <a:path h="3452717" w="5050517">
                <a:moveTo>
                  <a:pt x="5050517" y="0"/>
                </a:moveTo>
                <a:lnTo>
                  <a:pt x="0" y="0"/>
                </a:lnTo>
                <a:lnTo>
                  <a:pt x="0" y="3452717"/>
                </a:lnTo>
                <a:lnTo>
                  <a:pt x="5050517" y="3452717"/>
                </a:lnTo>
                <a:lnTo>
                  <a:pt x="50505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1048" y="3445378"/>
            <a:ext cx="8826388" cy="5849959"/>
            <a:chOff x="0" y="0"/>
            <a:chExt cx="2324645" cy="154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24645" cy="1540730"/>
            </a:xfrm>
            <a:custGeom>
              <a:avLst/>
              <a:gdLst/>
              <a:ahLst/>
              <a:cxnLst/>
              <a:rect r="r" b="b" t="t" l="l"/>
              <a:pathLst>
                <a:path h="1540730" w="2324645">
                  <a:moveTo>
                    <a:pt x="21928" y="0"/>
                  </a:moveTo>
                  <a:lnTo>
                    <a:pt x="2302717" y="0"/>
                  </a:lnTo>
                  <a:cubicBezTo>
                    <a:pt x="2314828" y="0"/>
                    <a:pt x="2324645" y="9818"/>
                    <a:pt x="2324645" y="21928"/>
                  </a:cubicBezTo>
                  <a:lnTo>
                    <a:pt x="2324645" y="1518801"/>
                  </a:lnTo>
                  <a:cubicBezTo>
                    <a:pt x="2324645" y="1530912"/>
                    <a:pt x="2314828" y="1540730"/>
                    <a:pt x="2302717" y="1540730"/>
                  </a:cubicBezTo>
                  <a:lnTo>
                    <a:pt x="21928" y="1540730"/>
                  </a:lnTo>
                  <a:cubicBezTo>
                    <a:pt x="9818" y="1540730"/>
                    <a:pt x="0" y="1530912"/>
                    <a:pt x="0" y="1518801"/>
                  </a:cubicBezTo>
                  <a:lnTo>
                    <a:pt x="0" y="21928"/>
                  </a:lnTo>
                  <a:cubicBezTo>
                    <a:pt x="0" y="9818"/>
                    <a:pt x="9818" y="0"/>
                    <a:pt x="2192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24645" cy="157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32912" y="3810435"/>
            <a:ext cx="6803222" cy="908378"/>
            <a:chOff x="0" y="0"/>
            <a:chExt cx="1791795" cy="2392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1795" cy="239244"/>
            </a:xfrm>
            <a:custGeom>
              <a:avLst/>
              <a:gdLst/>
              <a:ahLst/>
              <a:cxnLst/>
              <a:rect r="r" b="b" t="t" l="l"/>
              <a:pathLst>
                <a:path h="239244" w="1791795">
                  <a:moveTo>
                    <a:pt x="28449" y="0"/>
                  </a:moveTo>
                  <a:lnTo>
                    <a:pt x="1763346" y="0"/>
                  </a:lnTo>
                  <a:cubicBezTo>
                    <a:pt x="1770891" y="0"/>
                    <a:pt x="1778127" y="2997"/>
                    <a:pt x="1783462" y="8333"/>
                  </a:cubicBezTo>
                  <a:cubicBezTo>
                    <a:pt x="1788798" y="13668"/>
                    <a:pt x="1791795" y="20904"/>
                    <a:pt x="1791795" y="28449"/>
                  </a:cubicBezTo>
                  <a:lnTo>
                    <a:pt x="1791795" y="210794"/>
                  </a:lnTo>
                  <a:cubicBezTo>
                    <a:pt x="1791795" y="218340"/>
                    <a:pt x="1788798" y="225576"/>
                    <a:pt x="1783462" y="230911"/>
                  </a:cubicBezTo>
                  <a:cubicBezTo>
                    <a:pt x="1778127" y="236246"/>
                    <a:pt x="1770891" y="239244"/>
                    <a:pt x="1763346" y="239244"/>
                  </a:cubicBezTo>
                  <a:lnTo>
                    <a:pt x="28449" y="239244"/>
                  </a:lnTo>
                  <a:cubicBezTo>
                    <a:pt x="20904" y="239244"/>
                    <a:pt x="13668" y="236246"/>
                    <a:pt x="8333" y="230911"/>
                  </a:cubicBezTo>
                  <a:cubicBezTo>
                    <a:pt x="2997" y="225576"/>
                    <a:pt x="0" y="218340"/>
                    <a:pt x="0" y="210794"/>
                  </a:cubicBezTo>
                  <a:lnTo>
                    <a:pt x="0" y="28449"/>
                  </a:lnTo>
                  <a:cubicBezTo>
                    <a:pt x="0" y="20904"/>
                    <a:pt x="2997" y="13668"/>
                    <a:pt x="8333" y="8333"/>
                  </a:cubicBezTo>
                  <a:cubicBezTo>
                    <a:pt x="13668" y="2997"/>
                    <a:pt x="20904" y="0"/>
                    <a:pt x="28449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1795" cy="2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5190" y="205222"/>
            <a:ext cx="6001535" cy="4709206"/>
            <a:chOff x="0" y="0"/>
            <a:chExt cx="1434547" cy="11256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4547" cy="1125641"/>
            </a:xfrm>
            <a:custGeom>
              <a:avLst/>
              <a:gdLst/>
              <a:ahLst/>
              <a:cxnLst/>
              <a:rect r="r" b="b" t="t" l="l"/>
              <a:pathLst>
                <a:path h="1125641" w="1434547">
                  <a:moveTo>
                    <a:pt x="32250" y="0"/>
                  </a:moveTo>
                  <a:lnTo>
                    <a:pt x="1402297" y="0"/>
                  </a:lnTo>
                  <a:cubicBezTo>
                    <a:pt x="1410850" y="0"/>
                    <a:pt x="1419053" y="3398"/>
                    <a:pt x="1425101" y="9446"/>
                  </a:cubicBezTo>
                  <a:cubicBezTo>
                    <a:pt x="1431149" y="15494"/>
                    <a:pt x="1434547" y="23697"/>
                    <a:pt x="1434547" y="32250"/>
                  </a:cubicBezTo>
                  <a:lnTo>
                    <a:pt x="1434547" y="1093392"/>
                  </a:lnTo>
                  <a:cubicBezTo>
                    <a:pt x="1434547" y="1101945"/>
                    <a:pt x="1431149" y="1110148"/>
                    <a:pt x="1425101" y="1116196"/>
                  </a:cubicBezTo>
                  <a:cubicBezTo>
                    <a:pt x="1419053" y="1122244"/>
                    <a:pt x="1410850" y="1125641"/>
                    <a:pt x="1402297" y="1125641"/>
                  </a:cubicBezTo>
                  <a:lnTo>
                    <a:pt x="32250" y="1125641"/>
                  </a:lnTo>
                  <a:cubicBezTo>
                    <a:pt x="23697" y="1125641"/>
                    <a:pt x="15494" y="1122244"/>
                    <a:pt x="9446" y="1116196"/>
                  </a:cubicBezTo>
                  <a:cubicBezTo>
                    <a:pt x="3398" y="1110148"/>
                    <a:pt x="0" y="1101945"/>
                    <a:pt x="0" y="1093392"/>
                  </a:cubicBezTo>
                  <a:lnTo>
                    <a:pt x="0" y="32250"/>
                  </a:lnTo>
                  <a:cubicBezTo>
                    <a:pt x="0" y="23697"/>
                    <a:pt x="3398" y="15494"/>
                    <a:pt x="9446" y="9446"/>
                  </a:cubicBezTo>
                  <a:cubicBezTo>
                    <a:pt x="15494" y="3398"/>
                    <a:pt x="23697" y="0"/>
                    <a:pt x="3225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21" r="0" b="-1372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548314" y="2559825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5"/>
                </a:lnTo>
                <a:lnTo>
                  <a:pt x="0" y="710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432912" y="5748845"/>
            <a:ext cx="6803222" cy="908378"/>
            <a:chOff x="0" y="0"/>
            <a:chExt cx="1791795" cy="2392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1795" cy="239244"/>
            </a:xfrm>
            <a:custGeom>
              <a:avLst/>
              <a:gdLst/>
              <a:ahLst/>
              <a:cxnLst/>
              <a:rect r="r" b="b" t="t" l="l"/>
              <a:pathLst>
                <a:path h="239244" w="1791795">
                  <a:moveTo>
                    <a:pt x="28449" y="0"/>
                  </a:moveTo>
                  <a:lnTo>
                    <a:pt x="1763346" y="0"/>
                  </a:lnTo>
                  <a:cubicBezTo>
                    <a:pt x="1770891" y="0"/>
                    <a:pt x="1778127" y="2997"/>
                    <a:pt x="1783462" y="8333"/>
                  </a:cubicBezTo>
                  <a:cubicBezTo>
                    <a:pt x="1788798" y="13668"/>
                    <a:pt x="1791795" y="20904"/>
                    <a:pt x="1791795" y="28449"/>
                  </a:cubicBezTo>
                  <a:lnTo>
                    <a:pt x="1791795" y="210794"/>
                  </a:lnTo>
                  <a:cubicBezTo>
                    <a:pt x="1791795" y="218340"/>
                    <a:pt x="1788798" y="225576"/>
                    <a:pt x="1783462" y="230911"/>
                  </a:cubicBezTo>
                  <a:cubicBezTo>
                    <a:pt x="1778127" y="236246"/>
                    <a:pt x="1770891" y="239244"/>
                    <a:pt x="1763346" y="239244"/>
                  </a:cubicBezTo>
                  <a:lnTo>
                    <a:pt x="28449" y="239244"/>
                  </a:lnTo>
                  <a:cubicBezTo>
                    <a:pt x="20904" y="239244"/>
                    <a:pt x="13668" y="236246"/>
                    <a:pt x="8333" y="230911"/>
                  </a:cubicBezTo>
                  <a:cubicBezTo>
                    <a:pt x="2997" y="225576"/>
                    <a:pt x="0" y="218340"/>
                    <a:pt x="0" y="210794"/>
                  </a:cubicBezTo>
                  <a:lnTo>
                    <a:pt x="0" y="28449"/>
                  </a:lnTo>
                  <a:cubicBezTo>
                    <a:pt x="0" y="20904"/>
                    <a:pt x="2997" y="13668"/>
                    <a:pt x="8333" y="8333"/>
                  </a:cubicBezTo>
                  <a:cubicBezTo>
                    <a:pt x="13668" y="2997"/>
                    <a:pt x="20904" y="0"/>
                    <a:pt x="28449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1795" cy="2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32912" y="7685924"/>
            <a:ext cx="6803222" cy="908378"/>
            <a:chOff x="0" y="0"/>
            <a:chExt cx="1791795" cy="2392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1795" cy="239244"/>
            </a:xfrm>
            <a:custGeom>
              <a:avLst/>
              <a:gdLst/>
              <a:ahLst/>
              <a:cxnLst/>
              <a:rect r="r" b="b" t="t" l="l"/>
              <a:pathLst>
                <a:path h="239244" w="1791795">
                  <a:moveTo>
                    <a:pt x="28449" y="0"/>
                  </a:moveTo>
                  <a:lnTo>
                    <a:pt x="1763346" y="0"/>
                  </a:lnTo>
                  <a:cubicBezTo>
                    <a:pt x="1770891" y="0"/>
                    <a:pt x="1778127" y="2997"/>
                    <a:pt x="1783462" y="8333"/>
                  </a:cubicBezTo>
                  <a:cubicBezTo>
                    <a:pt x="1788798" y="13668"/>
                    <a:pt x="1791795" y="20904"/>
                    <a:pt x="1791795" y="28449"/>
                  </a:cubicBezTo>
                  <a:lnTo>
                    <a:pt x="1791795" y="210794"/>
                  </a:lnTo>
                  <a:cubicBezTo>
                    <a:pt x="1791795" y="218340"/>
                    <a:pt x="1788798" y="225576"/>
                    <a:pt x="1783462" y="230911"/>
                  </a:cubicBezTo>
                  <a:cubicBezTo>
                    <a:pt x="1778127" y="236246"/>
                    <a:pt x="1770891" y="239244"/>
                    <a:pt x="1763346" y="239244"/>
                  </a:cubicBezTo>
                  <a:lnTo>
                    <a:pt x="28449" y="239244"/>
                  </a:lnTo>
                  <a:cubicBezTo>
                    <a:pt x="20904" y="239244"/>
                    <a:pt x="13668" y="236246"/>
                    <a:pt x="8333" y="230911"/>
                  </a:cubicBezTo>
                  <a:cubicBezTo>
                    <a:pt x="2997" y="225576"/>
                    <a:pt x="0" y="218340"/>
                    <a:pt x="0" y="210794"/>
                  </a:cubicBezTo>
                  <a:lnTo>
                    <a:pt x="0" y="28449"/>
                  </a:lnTo>
                  <a:cubicBezTo>
                    <a:pt x="0" y="20904"/>
                    <a:pt x="2997" y="13668"/>
                    <a:pt x="8333" y="8333"/>
                  </a:cubicBezTo>
                  <a:cubicBezTo>
                    <a:pt x="13668" y="2997"/>
                    <a:pt x="20904" y="0"/>
                    <a:pt x="28449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91795" cy="2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32391" y="4914428"/>
            <a:ext cx="5904335" cy="4422552"/>
          </a:xfrm>
          <a:custGeom>
            <a:avLst/>
            <a:gdLst/>
            <a:ahLst/>
            <a:cxnLst/>
            <a:rect r="r" b="b" t="t" l="l"/>
            <a:pathLst>
              <a:path h="4422552" w="5904335">
                <a:moveTo>
                  <a:pt x="0" y="0"/>
                </a:moveTo>
                <a:lnTo>
                  <a:pt x="5904335" y="0"/>
                </a:lnTo>
                <a:lnTo>
                  <a:pt x="5904335" y="4422552"/>
                </a:lnTo>
                <a:lnTo>
                  <a:pt x="0" y="4422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694826" y="1438722"/>
            <a:ext cx="8008725" cy="97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7"/>
              </a:lnSpc>
            </a:pPr>
            <a:r>
              <a:rPr lang="en-US" sz="7377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CAMERAS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2315" y="4049677"/>
            <a:ext cx="74044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SPACECAM 4K from Voyager Technologies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1645" y="5975854"/>
            <a:ext cx="7675086" cy="46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Teledyne Space Imaging Cameras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03181" y="7914524"/>
            <a:ext cx="6732953" cy="40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b="true" sz="238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SAAZ Micro Space-Qualified Camera Systems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894742" cy="5707518"/>
            <a:chOff x="0" y="0"/>
            <a:chExt cx="2079274" cy="1503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9273" cy="1503215"/>
            </a:xfrm>
            <a:custGeom>
              <a:avLst/>
              <a:gdLst/>
              <a:ahLst/>
              <a:cxnLst/>
              <a:rect r="r" b="b" t="t" l="l"/>
              <a:pathLst>
                <a:path h="1503215" w="2079273">
                  <a:moveTo>
                    <a:pt x="24516" y="0"/>
                  </a:moveTo>
                  <a:lnTo>
                    <a:pt x="2054757" y="0"/>
                  </a:lnTo>
                  <a:cubicBezTo>
                    <a:pt x="2061259" y="0"/>
                    <a:pt x="2067495" y="2583"/>
                    <a:pt x="2072093" y="7181"/>
                  </a:cubicBezTo>
                  <a:cubicBezTo>
                    <a:pt x="2076690" y="11778"/>
                    <a:pt x="2079273" y="18014"/>
                    <a:pt x="2079273" y="24516"/>
                  </a:cubicBezTo>
                  <a:lnTo>
                    <a:pt x="2079273" y="1478699"/>
                  </a:lnTo>
                  <a:cubicBezTo>
                    <a:pt x="2079273" y="1492239"/>
                    <a:pt x="2068297" y="1503215"/>
                    <a:pt x="2054757" y="1503215"/>
                  </a:cubicBezTo>
                  <a:lnTo>
                    <a:pt x="24516" y="1503215"/>
                  </a:lnTo>
                  <a:cubicBezTo>
                    <a:pt x="18014" y="1503215"/>
                    <a:pt x="11778" y="1500632"/>
                    <a:pt x="7181" y="1496034"/>
                  </a:cubicBezTo>
                  <a:cubicBezTo>
                    <a:pt x="2583" y="1491436"/>
                    <a:pt x="0" y="1485201"/>
                    <a:pt x="0" y="1478699"/>
                  </a:cubicBezTo>
                  <a:lnTo>
                    <a:pt x="0" y="24516"/>
                  </a:lnTo>
                  <a:cubicBezTo>
                    <a:pt x="0" y="18014"/>
                    <a:pt x="2583" y="11778"/>
                    <a:pt x="7181" y="7181"/>
                  </a:cubicBezTo>
                  <a:cubicBezTo>
                    <a:pt x="11778" y="2583"/>
                    <a:pt x="18014" y="0"/>
                    <a:pt x="24516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9274" cy="1541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136268"/>
            <a:ext cx="5818742" cy="1097775"/>
            <a:chOff x="0" y="0"/>
            <a:chExt cx="1532508" cy="289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2508" cy="289126"/>
            </a:xfrm>
            <a:custGeom>
              <a:avLst/>
              <a:gdLst/>
              <a:ahLst/>
              <a:cxnLst/>
              <a:rect r="r" b="b" t="t" l="l"/>
              <a:pathLst>
                <a:path h="289126" w="1532508">
                  <a:moveTo>
                    <a:pt x="33263" y="0"/>
                  </a:moveTo>
                  <a:lnTo>
                    <a:pt x="1499245" y="0"/>
                  </a:lnTo>
                  <a:cubicBezTo>
                    <a:pt x="1517616" y="0"/>
                    <a:pt x="1532508" y="14892"/>
                    <a:pt x="1532508" y="33263"/>
                  </a:cubicBezTo>
                  <a:lnTo>
                    <a:pt x="1532508" y="255863"/>
                  </a:lnTo>
                  <a:cubicBezTo>
                    <a:pt x="1532508" y="264685"/>
                    <a:pt x="1529004" y="273145"/>
                    <a:pt x="1522766" y="279383"/>
                  </a:cubicBezTo>
                  <a:cubicBezTo>
                    <a:pt x="1516528" y="285621"/>
                    <a:pt x="1508067" y="289126"/>
                    <a:pt x="1499245" y="289126"/>
                  </a:cubicBezTo>
                  <a:lnTo>
                    <a:pt x="33263" y="289126"/>
                  </a:lnTo>
                  <a:cubicBezTo>
                    <a:pt x="24441" y="289126"/>
                    <a:pt x="15980" y="285621"/>
                    <a:pt x="9742" y="279383"/>
                  </a:cubicBezTo>
                  <a:cubicBezTo>
                    <a:pt x="3504" y="273145"/>
                    <a:pt x="0" y="264685"/>
                    <a:pt x="0" y="255863"/>
                  </a:cubicBezTo>
                  <a:lnTo>
                    <a:pt x="0" y="33263"/>
                  </a:lnTo>
                  <a:cubicBezTo>
                    <a:pt x="0" y="24441"/>
                    <a:pt x="3504" y="15980"/>
                    <a:pt x="9742" y="9742"/>
                  </a:cubicBezTo>
                  <a:cubicBezTo>
                    <a:pt x="15980" y="3504"/>
                    <a:pt x="24441" y="0"/>
                    <a:pt x="33263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2508" cy="327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7252" y="7230947"/>
            <a:ext cx="5565906" cy="94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b="true" sz="2697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iSEE Radar Fence (from StartUs Insights companies)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3070049" y="5182163"/>
            <a:ext cx="5050517" cy="3452717"/>
          </a:xfrm>
          <a:custGeom>
            <a:avLst/>
            <a:gdLst/>
            <a:ahLst/>
            <a:cxnLst/>
            <a:rect r="r" b="b" t="t" l="l"/>
            <a:pathLst>
              <a:path h="3452717" w="5050517">
                <a:moveTo>
                  <a:pt x="5050517" y="0"/>
                </a:moveTo>
                <a:lnTo>
                  <a:pt x="0" y="0"/>
                </a:lnTo>
                <a:lnTo>
                  <a:pt x="0" y="3452717"/>
                </a:lnTo>
                <a:lnTo>
                  <a:pt x="5050517" y="3452717"/>
                </a:lnTo>
                <a:lnTo>
                  <a:pt x="50505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8535590"/>
            <a:ext cx="5818742" cy="1097775"/>
            <a:chOff x="0" y="0"/>
            <a:chExt cx="1532508" cy="289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2508" cy="289126"/>
            </a:xfrm>
            <a:custGeom>
              <a:avLst/>
              <a:gdLst/>
              <a:ahLst/>
              <a:cxnLst/>
              <a:rect r="r" b="b" t="t" l="l"/>
              <a:pathLst>
                <a:path h="289126" w="1532508">
                  <a:moveTo>
                    <a:pt x="33263" y="0"/>
                  </a:moveTo>
                  <a:lnTo>
                    <a:pt x="1499245" y="0"/>
                  </a:lnTo>
                  <a:cubicBezTo>
                    <a:pt x="1517616" y="0"/>
                    <a:pt x="1532508" y="14892"/>
                    <a:pt x="1532508" y="33263"/>
                  </a:cubicBezTo>
                  <a:lnTo>
                    <a:pt x="1532508" y="255863"/>
                  </a:lnTo>
                  <a:cubicBezTo>
                    <a:pt x="1532508" y="264685"/>
                    <a:pt x="1529004" y="273145"/>
                    <a:pt x="1522766" y="279383"/>
                  </a:cubicBezTo>
                  <a:cubicBezTo>
                    <a:pt x="1516528" y="285621"/>
                    <a:pt x="1508067" y="289126"/>
                    <a:pt x="1499245" y="289126"/>
                  </a:cubicBezTo>
                  <a:lnTo>
                    <a:pt x="33263" y="289126"/>
                  </a:lnTo>
                  <a:cubicBezTo>
                    <a:pt x="24441" y="289126"/>
                    <a:pt x="15980" y="285621"/>
                    <a:pt x="9742" y="279383"/>
                  </a:cubicBezTo>
                  <a:cubicBezTo>
                    <a:pt x="3504" y="273145"/>
                    <a:pt x="0" y="264685"/>
                    <a:pt x="0" y="255863"/>
                  </a:cubicBezTo>
                  <a:lnTo>
                    <a:pt x="0" y="33263"/>
                  </a:lnTo>
                  <a:cubicBezTo>
                    <a:pt x="0" y="24441"/>
                    <a:pt x="3504" y="15980"/>
                    <a:pt x="9742" y="9742"/>
                  </a:cubicBezTo>
                  <a:cubicBezTo>
                    <a:pt x="15980" y="3504"/>
                    <a:pt x="24441" y="0"/>
                    <a:pt x="33263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32508" cy="327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2233" y="7230405"/>
            <a:ext cx="5818742" cy="1097775"/>
            <a:chOff x="0" y="0"/>
            <a:chExt cx="1532508" cy="289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2508" cy="289126"/>
            </a:xfrm>
            <a:custGeom>
              <a:avLst/>
              <a:gdLst/>
              <a:ahLst/>
              <a:cxnLst/>
              <a:rect r="r" b="b" t="t" l="l"/>
              <a:pathLst>
                <a:path h="289126" w="1532508">
                  <a:moveTo>
                    <a:pt x="33263" y="0"/>
                  </a:moveTo>
                  <a:lnTo>
                    <a:pt x="1499245" y="0"/>
                  </a:lnTo>
                  <a:cubicBezTo>
                    <a:pt x="1517616" y="0"/>
                    <a:pt x="1532508" y="14892"/>
                    <a:pt x="1532508" y="33263"/>
                  </a:cubicBezTo>
                  <a:lnTo>
                    <a:pt x="1532508" y="255863"/>
                  </a:lnTo>
                  <a:cubicBezTo>
                    <a:pt x="1532508" y="264685"/>
                    <a:pt x="1529004" y="273145"/>
                    <a:pt x="1522766" y="279383"/>
                  </a:cubicBezTo>
                  <a:cubicBezTo>
                    <a:pt x="1516528" y="285621"/>
                    <a:pt x="1508067" y="289126"/>
                    <a:pt x="1499245" y="289126"/>
                  </a:cubicBezTo>
                  <a:lnTo>
                    <a:pt x="33263" y="289126"/>
                  </a:lnTo>
                  <a:cubicBezTo>
                    <a:pt x="24441" y="289126"/>
                    <a:pt x="15980" y="285621"/>
                    <a:pt x="9742" y="279383"/>
                  </a:cubicBezTo>
                  <a:cubicBezTo>
                    <a:pt x="3504" y="273145"/>
                    <a:pt x="0" y="264685"/>
                    <a:pt x="0" y="255863"/>
                  </a:cubicBezTo>
                  <a:lnTo>
                    <a:pt x="0" y="33263"/>
                  </a:lnTo>
                  <a:cubicBezTo>
                    <a:pt x="0" y="24441"/>
                    <a:pt x="3504" y="15980"/>
                    <a:pt x="9742" y="9742"/>
                  </a:cubicBezTo>
                  <a:cubicBezTo>
                    <a:pt x="15980" y="3504"/>
                    <a:pt x="24441" y="0"/>
                    <a:pt x="33263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32508" cy="327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32233" y="8535590"/>
            <a:ext cx="5818742" cy="1097775"/>
            <a:chOff x="0" y="0"/>
            <a:chExt cx="1532508" cy="289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2508" cy="289126"/>
            </a:xfrm>
            <a:custGeom>
              <a:avLst/>
              <a:gdLst/>
              <a:ahLst/>
              <a:cxnLst/>
              <a:rect r="r" b="b" t="t" l="l"/>
              <a:pathLst>
                <a:path h="289126" w="1532508">
                  <a:moveTo>
                    <a:pt x="33263" y="0"/>
                  </a:moveTo>
                  <a:lnTo>
                    <a:pt x="1499245" y="0"/>
                  </a:lnTo>
                  <a:cubicBezTo>
                    <a:pt x="1517616" y="0"/>
                    <a:pt x="1532508" y="14892"/>
                    <a:pt x="1532508" y="33263"/>
                  </a:cubicBezTo>
                  <a:lnTo>
                    <a:pt x="1532508" y="255863"/>
                  </a:lnTo>
                  <a:cubicBezTo>
                    <a:pt x="1532508" y="264685"/>
                    <a:pt x="1529004" y="273145"/>
                    <a:pt x="1522766" y="279383"/>
                  </a:cubicBezTo>
                  <a:cubicBezTo>
                    <a:pt x="1516528" y="285621"/>
                    <a:pt x="1508067" y="289126"/>
                    <a:pt x="1499245" y="289126"/>
                  </a:cubicBezTo>
                  <a:lnTo>
                    <a:pt x="33263" y="289126"/>
                  </a:lnTo>
                  <a:cubicBezTo>
                    <a:pt x="24441" y="289126"/>
                    <a:pt x="15980" y="285621"/>
                    <a:pt x="9742" y="279383"/>
                  </a:cubicBezTo>
                  <a:cubicBezTo>
                    <a:pt x="3504" y="273145"/>
                    <a:pt x="0" y="264685"/>
                    <a:pt x="0" y="255863"/>
                  </a:cubicBezTo>
                  <a:lnTo>
                    <a:pt x="0" y="33263"/>
                  </a:lnTo>
                  <a:cubicBezTo>
                    <a:pt x="0" y="24441"/>
                    <a:pt x="3504" y="15980"/>
                    <a:pt x="9742" y="9742"/>
                  </a:cubicBezTo>
                  <a:cubicBezTo>
                    <a:pt x="15980" y="3504"/>
                    <a:pt x="24441" y="0"/>
                    <a:pt x="33263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32508" cy="327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7252" y="1271572"/>
            <a:ext cx="7515105" cy="5464646"/>
            <a:chOff x="0" y="0"/>
            <a:chExt cx="1995817" cy="14512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95817" cy="1451268"/>
            </a:xfrm>
            <a:custGeom>
              <a:avLst/>
              <a:gdLst/>
              <a:ahLst/>
              <a:cxnLst/>
              <a:rect r="r" b="b" t="t" l="l"/>
              <a:pathLst>
                <a:path h="1451268" w="1995817">
                  <a:moveTo>
                    <a:pt x="25755" y="0"/>
                  </a:moveTo>
                  <a:lnTo>
                    <a:pt x="1970062" y="0"/>
                  </a:lnTo>
                  <a:cubicBezTo>
                    <a:pt x="1984286" y="0"/>
                    <a:pt x="1995817" y="11531"/>
                    <a:pt x="1995817" y="25755"/>
                  </a:cubicBezTo>
                  <a:lnTo>
                    <a:pt x="1995817" y="1425513"/>
                  </a:lnTo>
                  <a:cubicBezTo>
                    <a:pt x="1995817" y="1439737"/>
                    <a:pt x="1984286" y="1451268"/>
                    <a:pt x="1970062" y="1451268"/>
                  </a:cubicBezTo>
                  <a:lnTo>
                    <a:pt x="25755" y="1451268"/>
                  </a:lnTo>
                  <a:cubicBezTo>
                    <a:pt x="11531" y="1451268"/>
                    <a:pt x="0" y="1439737"/>
                    <a:pt x="0" y="1425513"/>
                  </a:cubicBezTo>
                  <a:lnTo>
                    <a:pt x="0" y="25755"/>
                  </a:lnTo>
                  <a:cubicBezTo>
                    <a:pt x="0" y="11531"/>
                    <a:pt x="11531" y="0"/>
                    <a:pt x="25755" y="0"/>
                  </a:cubicBezTo>
                  <a:close/>
                </a:path>
              </a:pathLst>
            </a:custGeom>
            <a:blipFill>
              <a:blip r:embed="rId4"/>
              <a:stretch>
                <a:fillRect l="-5301" t="0" r="-46696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754479" y="2457200"/>
            <a:ext cx="8839302" cy="142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9"/>
              </a:lnSpc>
            </a:pPr>
            <a:r>
              <a:rPr lang="en-US" sz="10709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SENSORS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7252" y="8829442"/>
            <a:ext cx="5007388" cy="46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3"/>
              </a:lnSpc>
              <a:spcBef>
                <a:spcPct val="0"/>
              </a:spcBef>
            </a:pPr>
            <a:r>
              <a:rPr lang="en-US" b="true" sz="273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Spaceflux Optical Sensors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50785" y="7444136"/>
            <a:ext cx="5007388" cy="46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3"/>
              </a:lnSpc>
              <a:spcBef>
                <a:spcPct val="0"/>
              </a:spcBef>
            </a:pPr>
            <a:r>
              <a:rPr lang="en-US" b="true" sz="273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NASA's SQRLi LIDAR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50785" y="8587255"/>
            <a:ext cx="5007388" cy="94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3"/>
              </a:lnSpc>
              <a:spcBef>
                <a:spcPct val="0"/>
              </a:spcBef>
            </a:pPr>
            <a:r>
              <a:rPr lang="en-US" b="true" sz="273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Copernilabs Multi-Sensor Platform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2282" y="1028700"/>
            <a:ext cx="9727018" cy="4114800"/>
            <a:chOff x="0" y="0"/>
            <a:chExt cx="2561848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1848" cy="1083733"/>
            </a:xfrm>
            <a:custGeom>
              <a:avLst/>
              <a:gdLst/>
              <a:ahLst/>
              <a:cxnLst/>
              <a:rect r="r" b="b" t="t" l="l"/>
              <a:pathLst>
                <a:path h="1083733" w="2561848">
                  <a:moveTo>
                    <a:pt x="19898" y="0"/>
                  </a:moveTo>
                  <a:lnTo>
                    <a:pt x="2541950" y="0"/>
                  </a:lnTo>
                  <a:cubicBezTo>
                    <a:pt x="2547228" y="0"/>
                    <a:pt x="2552289" y="2096"/>
                    <a:pt x="2556021" y="5828"/>
                  </a:cubicBezTo>
                  <a:cubicBezTo>
                    <a:pt x="2559752" y="9560"/>
                    <a:pt x="2561848" y="14621"/>
                    <a:pt x="2561848" y="19898"/>
                  </a:cubicBezTo>
                  <a:lnTo>
                    <a:pt x="2561848" y="1063835"/>
                  </a:lnTo>
                  <a:cubicBezTo>
                    <a:pt x="2561848" y="1069113"/>
                    <a:pt x="2559752" y="1074174"/>
                    <a:pt x="2556021" y="1077905"/>
                  </a:cubicBezTo>
                  <a:cubicBezTo>
                    <a:pt x="2552289" y="1081637"/>
                    <a:pt x="2547228" y="1083733"/>
                    <a:pt x="2541950" y="1083733"/>
                  </a:cubicBezTo>
                  <a:lnTo>
                    <a:pt x="19898" y="1083733"/>
                  </a:lnTo>
                  <a:cubicBezTo>
                    <a:pt x="14621" y="1083733"/>
                    <a:pt x="9560" y="1081637"/>
                    <a:pt x="5828" y="1077905"/>
                  </a:cubicBezTo>
                  <a:cubicBezTo>
                    <a:pt x="2096" y="1074174"/>
                    <a:pt x="0" y="1069113"/>
                    <a:pt x="0" y="1063835"/>
                  </a:cubicBezTo>
                  <a:lnTo>
                    <a:pt x="0" y="19898"/>
                  </a:lnTo>
                  <a:cubicBezTo>
                    <a:pt x="0" y="14621"/>
                    <a:pt x="2096" y="9560"/>
                    <a:pt x="5828" y="5828"/>
                  </a:cubicBezTo>
                  <a:cubicBezTo>
                    <a:pt x="9560" y="2096"/>
                    <a:pt x="14621" y="0"/>
                    <a:pt x="19898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61848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054602" y="5991225"/>
            <a:ext cx="5593527" cy="3823938"/>
          </a:xfrm>
          <a:custGeom>
            <a:avLst/>
            <a:gdLst/>
            <a:ahLst/>
            <a:cxnLst/>
            <a:rect r="r" b="b" t="t" l="l"/>
            <a:pathLst>
              <a:path h="3823938" w="5593527">
                <a:moveTo>
                  <a:pt x="5593527" y="0"/>
                </a:moveTo>
                <a:lnTo>
                  <a:pt x="0" y="0"/>
                </a:lnTo>
                <a:lnTo>
                  <a:pt x="0" y="3823938"/>
                </a:lnTo>
                <a:lnTo>
                  <a:pt x="5593527" y="3823938"/>
                </a:lnTo>
                <a:lnTo>
                  <a:pt x="5593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69224" y="6912015"/>
            <a:ext cx="8569163" cy="1477893"/>
            <a:chOff x="0" y="0"/>
            <a:chExt cx="2256899" cy="3892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6899" cy="389239"/>
            </a:xfrm>
            <a:custGeom>
              <a:avLst/>
              <a:gdLst/>
              <a:ahLst/>
              <a:cxnLst/>
              <a:rect r="r" b="b" t="t" l="l"/>
              <a:pathLst>
                <a:path h="389239" w="2256899">
                  <a:moveTo>
                    <a:pt x="22587" y="0"/>
                  </a:moveTo>
                  <a:lnTo>
                    <a:pt x="2234312" y="0"/>
                  </a:lnTo>
                  <a:cubicBezTo>
                    <a:pt x="2246787" y="0"/>
                    <a:pt x="2256899" y="10112"/>
                    <a:pt x="2256899" y="22587"/>
                  </a:cubicBezTo>
                  <a:lnTo>
                    <a:pt x="2256899" y="366653"/>
                  </a:lnTo>
                  <a:cubicBezTo>
                    <a:pt x="2256899" y="379127"/>
                    <a:pt x="2246787" y="389239"/>
                    <a:pt x="2234312" y="389239"/>
                  </a:cubicBezTo>
                  <a:lnTo>
                    <a:pt x="22587" y="389239"/>
                  </a:lnTo>
                  <a:cubicBezTo>
                    <a:pt x="10112" y="389239"/>
                    <a:pt x="0" y="379127"/>
                    <a:pt x="0" y="366653"/>
                  </a:cubicBezTo>
                  <a:lnTo>
                    <a:pt x="0" y="22587"/>
                  </a:lnTo>
                  <a:cubicBezTo>
                    <a:pt x="0" y="10112"/>
                    <a:pt x="10112" y="0"/>
                    <a:pt x="22587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56899" cy="427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32282" y="1225164"/>
            <a:ext cx="5215730" cy="3539529"/>
            <a:chOff x="0" y="0"/>
            <a:chExt cx="1014108" cy="688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4108" cy="688200"/>
            </a:xfrm>
            <a:custGeom>
              <a:avLst/>
              <a:gdLst/>
              <a:ahLst/>
              <a:cxnLst/>
              <a:rect r="r" b="b" t="t" l="l"/>
              <a:pathLst>
                <a:path h="688200" w="1014108">
                  <a:moveTo>
                    <a:pt x="37109" y="0"/>
                  </a:moveTo>
                  <a:lnTo>
                    <a:pt x="976999" y="0"/>
                  </a:lnTo>
                  <a:cubicBezTo>
                    <a:pt x="986841" y="0"/>
                    <a:pt x="996279" y="3910"/>
                    <a:pt x="1003239" y="10869"/>
                  </a:cubicBezTo>
                  <a:cubicBezTo>
                    <a:pt x="1010198" y="17828"/>
                    <a:pt x="1014108" y="27267"/>
                    <a:pt x="1014108" y="37109"/>
                  </a:cubicBezTo>
                  <a:lnTo>
                    <a:pt x="1014108" y="651091"/>
                  </a:lnTo>
                  <a:cubicBezTo>
                    <a:pt x="1014108" y="671586"/>
                    <a:pt x="997494" y="688200"/>
                    <a:pt x="976999" y="688200"/>
                  </a:cubicBezTo>
                  <a:lnTo>
                    <a:pt x="37109" y="688200"/>
                  </a:lnTo>
                  <a:cubicBezTo>
                    <a:pt x="16614" y="688200"/>
                    <a:pt x="0" y="671586"/>
                    <a:pt x="0" y="651091"/>
                  </a:cubicBezTo>
                  <a:lnTo>
                    <a:pt x="0" y="37109"/>
                  </a:lnTo>
                  <a:cubicBezTo>
                    <a:pt x="0" y="16614"/>
                    <a:pt x="16614" y="0"/>
                    <a:pt x="37109" y="0"/>
                  </a:cubicBezTo>
                  <a:close/>
                </a:path>
              </a:pathLst>
            </a:custGeom>
            <a:blipFill>
              <a:blip r:embed="rId4"/>
              <a:stretch>
                <a:fillRect l="-7801" t="0" r="-780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730857" y="8556393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6"/>
                </a:lnTo>
                <a:lnTo>
                  <a:pt x="0" y="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395791" y="1225164"/>
            <a:ext cx="4819150" cy="3539529"/>
            <a:chOff x="0" y="0"/>
            <a:chExt cx="1014108" cy="7448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4108" cy="744833"/>
            </a:xfrm>
            <a:custGeom>
              <a:avLst/>
              <a:gdLst/>
              <a:ahLst/>
              <a:cxnLst/>
              <a:rect r="r" b="b" t="t" l="l"/>
              <a:pathLst>
                <a:path h="744833" w="1014108">
                  <a:moveTo>
                    <a:pt x="40162" y="0"/>
                  </a:moveTo>
                  <a:lnTo>
                    <a:pt x="973945" y="0"/>
                  </a:lnTo>
                  <a:cubicBezTo>
                    <a:pt x="984597" y="0"/>
                    <a:pt x="994812" y="4231"/>
                    <a:pt x="1002344" y="11763"/>
                  </a:cubicBezTo>
                  <a:cubicBezTo>
                    <a:pt x="1009876" y="19295"/>
                    <a:pt x="1014108" y="29511"/>
                    <a:pt x="1014108" y="40162"/>
                  </a:cubicBezTo>
                  <a:lnTo>
                    <a:pt x="1014108" y="704671"/>
                  </a:lnTo>
                  <a:cubicBezTo>
                    <a:pt x="1014108" y="715323"/>
                    <a:pt x="1009876" y="725538"/>
                    <a:pt x="1002344" y="733070"/>
                  </a:cubicBezTo>
                  <a:cubicBezTo>
                    <a:pt x="994812" y="740602"/>
                    <a:pt x="984597" y="744833"/>
                    <a:pt x="973945" y="744833"/>
                  </a:cubicBezTo>
                  <a:lnTo>
                    <a:pt x="40162" y="744833"/>
                  </a:lnTo>
                  <a:cubicBezTo>
                    <a:pt x="29511" y="744833"/>
                    <a:pt x="19295" y="740602"/>
                    <a:pt x="11763" y="733070"/>
                  </a:cubicBezTo>
                  <a:cubicBezTo>
                    <a:pt x="4231" y="725538"/>
                    <a:pt x="0" y="715323"/>
                    <a:pt x="0" y="704671"/>
                  </a:cubicBezTo>
                  <a:lnTo>
                    <a:pt x="0" y="40162"/>
                  </a:lnTo>
                  <a:cubicBezTo>
                    <a:pt x="0" y="29511"/>
                    <a:pt x="4231" y="19295"/>
                    <a:pt x="11763" y="11763"/>
                  </a:cubicBezTo>
                  <a:cubicBezTo>
                    <a:pt x="19295" y="4231"/>
                    <a:pt x="29511" y="0"/>
                    <a:pt x="40162" y="0"/>
                  </a:cubicBezTo>
                  <a:close/>
                </a:path>
              </a:pathLst>
            </a:custGeom>
            <a:blipFill>
              <a:blip r:embed="rId7"/>
              <a:stretch>
                <a:fillRect l="-15359" t="0" r="-1535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49700" y="7259626"/>
            <a:ext cx="8721330" cy="94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4"/>
              </a:lnSpc>
            </a:pPr>
            <a:r>
              <a:rPr lang="en-US" sz="7114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NAVIGATOR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450" y="1783039"/>
            <a:ext cx="7361832" cy="42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b="true" sz="2490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Redwire Star Trackers and Camera Systems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450" y="3008372"/>
            <a:ext cx="7361832" cy="86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b="true" sz="2490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Kurs Orbital Machine Vision and Laser Rangefinders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450" y="4717068"/>
            <a:ext cx="7361832" cy="42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b="true" sz="2490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Lulav Space Lunar Landing Sensor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3050" y="3676615"/>
            <a:ext cx="4603815" cy="2933770"/>
            <a:chOff x="0" y="0"/>
            <a:chExt cx="1012525" cy="645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525" cy="645229"/>
            </a:xfrm>
            <a:custGeom>
              <a:avLst/>
              <a:gdLst/>
              <a:ahLst/>
              <a:cxnLst/>
              <a:rect r="r" b="b" t="t" l="l"/>
              <a:pathLst>
                <a:path h="645229" w="1012525">
                  <a:moveTo>
                    <a:pt x="42041" y="0"/>
                  </a:moveTo>
                  <a:lnTo>
                    <a:pt x="970484" y="0"/>
                  </a:lnTo>
                  <a:cubicBezTo>
                    <a:pt x="981634" y="0"/>
                    <a:pt x="992327" y="4429"/>
                    <a:pt x="1000211" y="12313"/>
                  </a:cubicBezTo>
                  <a:cubicBezTo>
                    <a:pt x="1008096" y="20198"/>
                    <a:pt x="1012525" y="30891"/>
                    <a:pt x="1012525" y="42041"/>
                  </a:cubicBezTo>
                  <a:lnTo>
                    <a:pt x="1012525" y="603188"/>
                  </a:lnTo>
                  <a:cubicBezTo>
                    <a:pt x="1012525" y="626407"/>
                    <a:pt x="993703" y="645229"/>
                    <a:pt x="970484" y="645229"/>
                  </a:cubicBezTo>
                  <a:lnTo>
                    <a:pt x="42041" y="645229"/>
                  </a:lnTo>
                  <a:cubicBezTo>
                    <a:pt x="18822" y="645229"/>
                    <a:pt x="0" y="626407"/>
                    <a:pt x="0" y="603188"/>
                  </a:cubicBezTo>
                  <a:lnTo>
                    <a:pt x="0" y="42041"/>
                  </a:lnTo>
                  <a:cubicBezTo>
                    <a:pt x="0" y="18822"/>
                    <a:pt x="18822" y="0"/>
                    <a:pt x="4204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6053" r="0" b="-2605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3050" y="6867733"/>
            <a:ext cx="4603815" cy="1434110"/>
            <a:chOff x="0" y="0"/>
            <a:chExt cx="1212527" cy="3777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2527" cy="377708"/>
            </a:xfrm>
            <a:custGeom>
              <a:avLst/>
              <a:gdLst/>
              <a:ahLst/>
              <a:cxnLst/>
              <a:rect r="r" b="b" t="t" l="l"/>
              <a:pathLst>
                <a:path h="377708" w="1212527">
                  <a:moveTo>
                    <a:pt x="42041" y="0"/>
                  </a:moveTo>
                  <a:lnTo>
                    <a:pt x="1170487" y="0"/>
                  </a:lnTo>
                  <a:cubicBezTo>
                    <a:pt x="1181636" y="0"/>
                    <a:pt x="1192330" y="4429"/>
                    <a:pt x="1200214" y="12313"/>
                  </a:cubicBezTo>
                  <a:cubicBezTo>
                    <a:pt x="1208098" y="20198"/>
                    <a:pt x="1212527" y="30891"/>
                    <a:pt x="1212527" y="42041"/>
                  </a:cubicBezTo>
                  <a:lnTo>
                    <a:pt x="1212527" y="335667"/>
                  </a:lnTo>
                  <a:cubicBezTo>
                    <a:pt x="1212527" y="358886"/>
                    <a:pt x="1193705" y="377708"/>
                    <a:pt x="1170487" y="377708"/>
                  </a:cubicBezTo>
                  <a:lnTo>
                    <a:pt x="42041" y="377708"/>
                  </a:lnTo>
                  <a:cubicBezTo>
                    <a:pt x="18822" y="377708"/>
                    <a:pt x="0" y="358886"/>
                    <a:pt x="0" y="335667"/>
                  </a:cubicBezTo>
                  <a:lnTo>
                    <a:pt x="0" y="42041"/>
                  </a:lnTo>
                  <a:cubicBezTo>
                    <a:pt x="0" y="18822"/>
                    <a:pt x="18822" y="0"/>
                    <a:pt x="4204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12527" cy="415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548314" y="1031281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6"/>
                </a:lnTo>
                <a:lnTo>
                  <a:pt x="0" y="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2093" y="3742074"/>
            <a:ext cx="4603815" cy="2933770"/>
            <a:chOff x="0" y="0"/>
            <a:chExt cx="802990" cy="511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2990" cy="511704"/>
            </a:xfrm>
            <a:custGeom>
              <a:avLst/>
              <a:gdLst/>
              <a:ahLst/>
              <a:cxnLst/>
              <a:rect r="r" b="b" t="t" l="l"/>
              <a:pathLst>
                <a:path h="511704" w="802990">
                  <a:moveTo>
                    <a:pt x="42041" y="0"/>
                  </a:moveTo>
                  <a:lnTo>
                    <a:pt x="760950" y="0"/>
                  </a:lnTo>
                  <a:cubicBezTo>
                    <a:pt x="772100" y="0"/>
                    <a:pt x="782793" y="4429"/>
                    <a:pt x="790677" y="12313"/>
                  </a:cubicBezTo>
                  <a:cubicBezTo>
                    <a:pt x="798561" y="20198"/>
                    <a:pt x="802990" y="30891"/>
                    <a:pt x="802990" y="42041"/>
                  </a:cubicBezTo>
                  <a:lnTo>
                    <a:pt x="802990" y="469663"/>
                  </a:lnTo>
                  <a:cubicBezTo>
                    <a:pt x="802990" y="480813"/>
                    <a:pt x="798561" y="491506"/>
                    <a:pt x="790677" y="499390"/>
                  </a:cubicBezTo>
                  <a:cubicBezTo>
                    <a:pt x="782793" y="507274"/>
                    <a:pt x="772100" y="511704"/>
                    <a:pt x="760950" y="511704"/>
                  </a:cubicBezTo>
                  <a:lnTo>
                    <a:pt x="42041" y="511704"/>
                  </a:lnTo>
                  <a:cubicBezTo>
                    <a:pt x="18822" y="511704"/>
                    <a:pt x="0" y="492881"/>
                    <a:pt x="0" y="469663"/>
                  </a:cubicBezTo>
                  <a:lnTo>
                    <a:pt x="0" y="42041"/>
                  </a:lnTo>
                  <a:cubicBezTo>
                    <a:pt x="0" y="18822"/>
                    <a:pt x="18822" y="0"/>
                    <a:pt x="42041" y="0"/>
                  </a:cubicBezTo>
                  <a:close/>
                </a:path>
              </a:pathLst>
            </a:custGeom>
            <a:blipFill>
              <a:blip r:embed="rId5"/>
              <a:stretch>
                <a:fillRect l="-6897" t="0" r="-689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066926" y="3676615"/>
            <a:ext cx="4669885" cy="2933770"/>
            <a:chOff x="0" y="0"/>
            <a:chExt cx="835091" cy="5246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5091" cy="524631"/>
            </a:xfrm>
            <a:custGeom>
              <a:avLst/>
              <a:gdLst/>
              <a:ahLst/>
              <a:cxnLst/>
              <a:rect r="r" b="b" t="t" l="l"/>
              <a:pathLst>
                <a:path h="524631" w="835091">
                  <a:moveTo>
                    <a:pt x="41446" y="0"/>
                  </a:moveTo>
                  <a:lnTo>
                    <a:pt x="793645" y="0"/>
                  </a:lnTo>
                  <a:cubicBezTo>
                    <a:pt x="804637" y="0"/>
                    <a:pt x="815179" y="4367"/>
                    <a:pt x="822952" y="12139"/>
                  </a:cubicBezTo>
                  <a:cubicBezTo>
                    <a:pt x="830724" y="19912"/>
                    <a:pt x="835091" y="30454"/>
                    <a:pt x="835091" y="41446"/>
                  </a:cubicBezTo>
                  <a:lnTo>
                    <a:pt x="835091" y="483185"/>
                  </a:lnTo>
                  <a:cubicBezTo>
                    <a:pt x="835091" y="506075"/>
                    <a:pt x="816535" y="524631"/>
                    <a:pt x="793645" y="524631"/>
                  </a:cubicBezTo>
                  <a:lnTo>
                    <a:pt x="41446" y="524631"/>
                  </a:lnTo>
                  <a:cubicBezTo>
                    <a:pt x="18556" y="524631"/>
                    <a:pt x="0" y="506075"/>
                    <a:pt x="0" y="483185"/>
                  </a:cubicBezTo>
                  <a:lnTo>
                    <a:pt x="0" y="41446"/>
                  </a:lnTo>
                  <a:cubicBezTo>
                    <a:pt x="0" y="18556"/>
                    <a:pt x="18556" y="0"/>
                    <a:pt x="4144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025" r="0" b="-30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924458" y="6795509"/>
            <a:ext cx="4958826" cy="1506334"/>
            <a:chOff x="0" y="0"/>
            <a:chExt cx="1306028" cy="396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028" cy="396730"/>
            </a:xfrm>
            <a:custGeom>
              <a:avLst/>
              <a:gdLst/>
              <a:ahLst/>
              <a:cxnLst/>
              <a:rect r="r" b="b" t="t" l="l"/>
              <a:pathLst>
                <a:path h="396730" w="1306028">
                  <a:moveTo>
                    <a:pt x="39031" y="0"/>
                  </a:moveTo>
                  <a:lnTo>
                    <a:pt x="1266997" y="0"/>
                  </a:lnTo>
                  <a:cubicBezTo>
                    <a:pt x="1277349" y="0"/>
                    <a:pt x="1287277" y="4112"/>
                    <a:pt x="1294596" y="11432"/>
                  </a:cubicBezTo>
                  <a:cubicBezTo>
                    <a:pt x="1301916" y="18752"/>
                    <a:pt x="1306028" y="28679"/>
                    <a:pt x="1306028" y="39031"/>
                  </a:cubicBezTo>
                  <a:lnTo>
                    <a:pt x="1306028" y="357699"/>
                  </a:lnTo>
                  <a:cubicBezTo>
                    <a:pt x="1306028" y="368051"/>
                    <a:pt x="1301916" y="377978"/>
                    <a:pt x="1294596" y="385298"/>
                  </a:cubicBezTo>
                  <a:cubicBezTo>
                    <a:pt x="1287277" y="392618"/>
                    <a:pt x="1277349" y="396730"/>
                    <a:pt x="1266997" y="396730"/>
                  </a:cubicBezTo>
                  <a:lnTo>
                    <a:pt x="39031" y="396730"/>
                  </a:lnTo>
                  <a:cubicBezTo>
                    <a:pt x="28679" y="396730"/>
                    <a:pt x="18752" y="392618"/>
                    <a:pt x="11432" y="385298"/>
                  </a:cubicBezTo>
                  <a:cubicBezTo>
                    <a:pt x="4112" y="377978"/>
                    <a:pt x="0" y="368051"/>
                    <a:pt x="0" y="357699"/>
                  </a:cubicBezTo>
                  <a:lnTo>
                    <a:pt x="0" y="39031"/>
                  </a:lnTo>
                  <a:cubicBezTo>
                    <a:pt x="0" y="28679"/>
                    <a:pt x="4112" y="18752"/>
                    <a:pt x="11432" y="11432"/>
                  </a:cubicBezTo>
                  <a:cubicBezTo>
                    <a:pt x="18752" y="4112"/>
                    <a:pt x="28679" y="0"/>
                    <a:pt x="3903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06028" cy="434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4388071" y="0"/>
            <a:ext cx="6656215" cy="4550431"/>
          </a:xfrm>
          <a:custGeom>
            <a:avLst/>
            <a:gdLst/>
            <a:ahLst/>
            <a:cxnLst/>
            <a:rect r="r" b="b" t="t" l="l"/>
            <a:pathLst>
              <a:path h="4550431" w="6656215">
                <a:moveTo>
                  <a:pt x="6656215" y="0"/>
                </a:moveTo>
                <a:lnTo>
                  <a:pt x="0" y="0"/>
                </a:lnTo>
                <a:lnTo>
                  <a:pt x="0" y="4550431"/>
                </a:lnTo>
                <a:lnTo>
                  <a:pt x="6656215" y="4550431"/>
                </a:lnTo>
                <a:lnTo>
                  <a:pt x="66562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930305" y="6867733"/>
            <a:ext cx="4603815" cy="1434110"/>
            <a:chOff x="0" y="0"/>
            <a:chExt cx="1212527" cy="3777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2527" cy="377708"/>
            </a:xfrm>
            <a:custGeom>
              <a:avLst/>
              <a:gdLst/>
              <a:ahLst/>
              <a:cxnLst/>
              <a:rect r="r" b="b" t="t" l="l"/>
              <a:pathLst>
                <a:path h="377708" w="1212527">
                  <a:moveTo>
                    <a:pt x="42041" y="0"/>
                  </a:moveTo>
                  <a:lnTo>
                    <a:pt x="1170487" y="0"/>
                  </a:lnTo>
                  <a:cubicBezTo>
                    <a:pt x="1181636" y="0"/>
                    <a:pt x="1192330" y="4429"/>
                    <a:pt x="1200214" y="12313"/>
                  </a:cubicBezTo>
                  <a:cubicBezTo>
                    <a:pt x="1208098" y="20198"/>
                    <a:pt x="1212527" y="30891"/>
                    <a:pt x="1212527" y="42041"/>
                  </a:cubicBezTo>
                  <a:lnTo>
                    <a:pt x="1212527" y="335667"/>
                  </a:lnTo>
                  <a:cubicBezTo>
                    <a:pt x="1212527" y="358886"/>
                    <a:pt x="1193705" y="377708"/>
                    <a:pt x="1170487" y="377708"/>
                  </a:cubicBezTo>
                  <a:lnTo>
                    <a:pt x="42041" y="377708"/>
                  </a:lnTo>
                  <a:cubicBezTo>
                    <a:pt x="18822" y="377708"/>
                    <a:pt x="0" y="358886"/>
                    <a:pt x="0" y="335667"/>
                  </a:cubicBezTo>
                  <a:lnTo>
                    <a:pt x="0" y="42041"/>
                  </a:lnTo>
                  <a:cubicBezTo>
                    <a:pt x="0" y="18822"/>
                    <a:pt x="18822" y="0"/>
                    <a:pt x="4204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12527" cy="415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47425" y="2138558"/>
            <a:ext cx="6636131" cy="112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7"/>
              </a:lnSpc>
            </a:pPr>
            <a:r>
              <a:rPr lang="en-US" sz="8427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COMPUTER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9926" y="7331446"/>
            <a:ext cx="4376938" cy="44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  <a:spcBef>
                <a:spcPct val="0"/>
              </a:spcBef>
            </a:pPr>
            <a:r>
              <a:rPr lang="en-US" b="true" sz="2590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BAE Systems RAD750 SBC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57181" y="7087040"/>
            <a:ext cx="4376938" cy="90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  <a:spcBef>
                <a:spcPct val="0"/>
              </a:spcBef>
            </a:pPr>
            <a:r>
              <a:rPr lang="en-US" b="true" sz="2590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VORAGO VA41630 Microcontrolle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13399" y="6934075"/>
            <a:ext cx="4376938" cy="90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  <a:spcBef>
                <a:spcPct val="0"/>
              </a:spcBef>
            </a:pPr>
            <a:r>
              <a:rPr lang="en-US" b="true" sz="2590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Moog Bandera 3U/6U SpaceVPX SBC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2506" y="3101912"/>
            <a:ext cx="5076794" cy="1697107"/>
            <a:chOff x="0" y="0"/>
            <a:chExt cx="1337098" cy="446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098" cy="446975"/>
            </a:xfrm>
            <a:custGeom>
              <a:avLst/>
              <a:gdLst/>
              <a:ahLst/>
              <a:cxnLst/>
              <a:rect r="r" b="b" t="t" l="l"/>
              <a:pathLst>
                <a:path h="446975" w="1337098">
                  <a:moveTo>
                    <a:pt x="38124" y="0"/>
                  </a:moveTo>
                  <a:lnTo>
                    <a:pt x="1298974" y="0"/>
                  </a:lnTo>
                  <a:cubicBezTo>
                    <a:pt x="1309085" y="0"/>
                    <a:pt x="1318782" y="4017"/>
                    <a:pt x="1325932" y="11166"/>
                  </a:cubicBezTo>
                  <a:cubicBezTo>
                    <a:pt x="1333081" y="18316"/>
                    <a:pt x="1337098" y="28013"/>
                    <a:pt x="1337098" y="38124"/>
                  </a:cubicBezTo>
                  <a:lnTo>
                    <a:pt x="1337098" y="408851"/>
                  </a:lnTo>
                  <a:cubicBezTo>
                    <a:pt x="1337098" y="418962"/>
                    <a:pt x="1333081" y="428659"/>
                    <a:pt x="1325932" y="435808"/>
                  </a:cubicBezTo>
                  <a:cubicBezTo>
                    <a:pt x="1318782" y="442958"/>
                    <a:pt x="1309085" y="446975"/>
                    <a:pt x="1298974" y="446975"/>
                  </a:cubicBezTo>
                  <a:lnTo>
                    <a:pt x="38124" y="446975"/>
                  </a:lnTo>
                  <a:cubicBezTo>
                    <a:pt x="17069" y="446975"/>
                    <a:pt x="0" y="429906"/>
                    <a:pt x="0" y="408851"/>
                  </a:cubicBezTo>
                  <a:lnTo>
                    <a:pt x="0" y="38124"/>
                  </a:lnTo>
                  <a:cubicBezTo>
                    <a:pt x="0" y="28013"/>
                    <a:pt x="4017" y="18316"/>
                    <a:pt x="11166" y="11166"/>
                  </a:cubicBezTo>
                  <a:cubicBezTo>
                    <a:pt x="18316" y="4017"/>
                    <a:pt x="28013" y="0"/>
                    <a:pt x="3812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7098" cy="485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5239" y="3101912"/>
            <a:ext cx="11625114" cy="6156388"/>
            <a:chOff x="0" y="0"/>
            <a:chExt cx="2778751" cy="147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8751" cy="1471561"/>
            </a:xfrm>
            <a:custGeom>
              <a:avLst/>
              <a:gdLst/>
              <a:ahLst/>
              <a:cxnLst/>
              <a:rect r="r" b="b" t="t" l="l"/>
              <a:pathLst>
                <a:path h="1471561" w="2778751">
                  <a:moveTo>
                    <a:pt x="16649" y="0"/>
                  </a:moveTo>
                  <a:lnTo>
                    <a:pt x="2762102" y="0"/>
                  </a:lnTo>
                  <a:cubicBezTo>
                    <a:pt x="2766518" y="0"/>
                    <a:pt x="2770752" y="1754"/>
                    <a:pt x="2773875" y="4876"/>
                  </a:cubicBezTo>
                  <a:cubicBezTo>
                    <a:pt x="2776997" y="7999"/>
                    <a:pt x="2778751" y="12234"/>
                    <a:pt x="2778751" y="16649"/>
                  </a:cubicBezTo>
                  <a:lnTo>
                    <a:pt x="2778751" y="1454912"/>
                  </a:lnTo>
                  <a:cubicBezTo>
                    <a:pt x="2778751" y="1464107"/>
                    <a:pt x="2771297" y="1471561"/>
                    <a:pt x="2762102" y="1471561"/>
                  </a:cubicBezTo>
                  <a:lnTo>
                    <a:pt x="16649" y="1471561"/>
                  </a:lnTo>
                  <a:cubicBezTo>
                    <a:pt x="7454" y="1471561"/>
                    <a:pt x="0" y="1464107"/>
                    <a:pt x="0" y="1454912"/>
                  </a:cubicBezTo>
                  <a:lnTo>
                    <a:pt x="0" y="16649"/>
                  </a:lnTo>
                  <a:cubicBezTo>
                    <a:pt x="0" y="7454"/>
                    <a:pt x="7454" y="0"/>
                    <a:pt x="16649" y="0"/>
                  </a:cubicBezTo>
                  <a:close/>
                </a:path>
              </a:pathLst>
            </a:custGeom>
            <a:blipFill>
              <a:blip r:embed="rId2"/>
              <a:stretch>
                <a:fillRect l="-3223" t="0" r="-322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181100"/>
            <a:ext cx="11153806" cy="105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0"/>
              </a:lnSpc>
            </a:pPr>
            <a:r>
              <a:rPr lang="en-US" sz="7940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LASER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82506" y="1028700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6"/>
                </a:lnTo>
                <a:lnTo>
                  <a:pt x="0" y="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82506" y="5332419"/>
            <a:ext cx="5076794" cy="1697107"/>
            <a:chOff x="0" y="0"/>
            <a:chExt cx="1337098" cy="446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7098" cy="446975"/>
            </a:xfrm>
            <a:custGeom>
              <a:avLst/>
              <a:gdLst/>
              <a:ahLst/>
              <a:cxnLst/>
              <a:rect r="r" b="b" t="t" l="l"/>
              <a:pathLst>
                <a:path h="446975" w="1337098">
                  <a:moveTo>
                    <a:pt x="38124" y="0"/>
                  </a:moveTo>
                  <a:lnTo>
                    <a:pt x="1298974" y="0"/>
                  </a:lnTo>
                  <a:cubicBezTo>
                    <a:pt x="1309085" y="0"/>
                    <a:pt x="1318782" y="4017"/>
                    <a:pt x="1325932" y="11166"/>
                  </a:cubicBezTo>
                  <a:cubicBezTo>
                    <a:pt x="1333081" y="18316"/>
                    <a:pt x="1337098" y="28013"/>
                    <a:pt x="1337098" y="38124"/>
                  </a:cubicBezTo>
                  <a:lnTo>
                    <a:pt x="1337098" y="408851"/>
                  </a:lnTo>
                  <a:cubicBezTo>
                    <a:pt x="1337098" y="418962"/>
                    <a:pt x="1333081" y="428659"/>
                    <a:pt x="1325932" y="435808"/>
                  </a:cubicBezTo>
                  <a:cubicBezTo>
                    <a:pt x="1318782" y="442958"/>
                    <a:pt x="1309085" y="446975"/>
                    <a:pt x="1298974" y="446975"/>
                  </a:cubicBezTo>
                  <a:lnTo>
                    <a:pt x="38124" y="446975"/>
                  </a:lnTo>
                  <a:cubicBezTo>
                    <a:pt x="17069" y="446975"/>
                    <a:pt x="0" y="429906"/>
                    <a:pt x="0" y="408851"/>
                  </a:cubicBezTo>
                  <a:lnTo>
                    <a:pt x="0" y="38124"/>
                  </a:lnTo>
                  <a:cubicBezTo>
                    <a:pt x="0" y="28013"/>
                    <a:pt x="4017" y="18316"/>
                    <a:pt x="11166" y="11166"/>
                  </a:cubicBezTo>
                  <a:cubicBezTo>
                    <a:pt x="18316" y="4017"/>
                    <a:pt x="28013" y="0"/>
                    <a:pt x="38124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37098" cy="485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82506" y="7562926"/>
            <a:ext cx="5076794" cy="1697107"/>
            <a:chOff x="0" y="0"/>
            <a:chExt cx="1337098" cy="446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7098" cy="446975"/>
            </a:xfrm>
            <a:custGeom>
              <a:avLst/>
              <a:gdLst/>
              <a:ahLst/>
              <a:cxnLst/>
              <a:rect r="r" b="b" t="t" l="l"/>
              <a:pathLst>
                <a:path h="446975" w="1337098">
                  <a:moveTo>
                    <a:pt x="38124" y="0"/>
                  </a:moveTo>
                  <a:lnTo>
                    <a:pt x="1298974" y="0"/>
                  </a:lnTo>
                  <a:cubicBezTo>
                    <a:pt x="1309085" y="0"/>
                    <a:pt x="1318782" y="4017"/>
                    <a:pt x="1325932" y="11166"/>
                  </a:cubicBezTo>
                  <a:cubicBezTo>
                    <a:pt x="1333081" y="18316"/>
                    <a:pt x="1337098" y="28013"/>
                    <a:pt x="1337098" y="38124"/>
                  </a:cubicBezTo>
                  <a:lnTo>
                    <a:pt x="1337098" y="408851"/>
                  </a:lnTo>
                  <a:cubicBezTo>
                    <a:pt x="1337098" y="418962"/>
                    <a:pt x="1333081" y="428659"/>
                    <a:pt x="1325932" y="435808"/>
                  </a:cubicBezTo>
                  <a:cubicBezTo>
                    <a:pt x="1318782" y="442958"/>
                    <a:pt x="1309085" y="446975"/>
                    <a:pt x="1298974" y="446975"/>
                  </a:cubicBezTo>
                  <a:lnTo>
                    <a:pt x="38124" y="446975"/>
                  </a:lnTo>
                  <a:cubicBezTo>
                    <a:pt x="17069" y="446975"/>
                    <a:pt x="0" y="429906"/>
                    <a:pt x="0" y="408851"/>
                  </a:cubicBezTo>
                  <a:lnTo>
                    <a:pt x="0" y="38124"/>
                  </a:lnTo>
                  <a:cubicBezTo>
                    <a:pt x="0" y="28013"/>
                    <a:pt x="4017" y="18316"/>
                    <a:pt x="11166" y="11166"/>
                  </a:cubicBezTo>
                  <a:cubicBezTo>
                    <a:pt x="18316" y="4017"/>
                    <a:pt x="28013" y="0"/>
                    <a:pt x="3812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37098" cy="485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48364" y="3481166"/>
            <a:ext cx="6749980" cy="82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6" i="true" b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Orbital Lasers Satellite-</a:t>
            </a:r>
          </a:p>
          <a:p>
            <a:pPr algn="l">
              <a:lnSpc>
                <a:spcPts val="3326"/>
              </a:lnSpc>
              <a:spcBef>
                <a:spcPct val="0"/>
              </a:spcBef>
            </a:pPr>
            <a:r>
              <a:rPr lang="en-US" b="true" sz="2376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Based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48364" y="5955535"/>
            <a:ext cx="6992919" cy="41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b="true" sz="2461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ESA's Laser Ranging Stations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48364" y="7907102"/>
            <a:ext cx="7737175" cy="95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i="true" b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WVU Ground-Based Laser </a:t>
            </a:r>
          </a:p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b="true" sz="2723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Ablation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704190" y="3257087"/>
            <a:ext cx="5518761" cy="3772826"/>
          </a:xfrm>
          <a:custGeom>
            <a:avLst/>
            <a:gdLst/>
            <a:ahLst/>
            <a:cxnLst/>
            <a:rect r="r" b="b" t="t" l="l"/>
            <a:pathLst>
              <a:path h="3772826" w="5518761">
                <a:moveTo>
                  <a:pt x="5518762" y="3772826"/>
                </a:moveTo>
                <a:lnTo>
                  <a:pt x="0" y="3772826"/>
                </a:lnTo>
                <a:lnTo>
                  <a:pt x="0" y="0"/>
                </a:lnTo>
                <a:lnTo>
                  <a:pt x="5518762" y="0"/>
                </a:lnTo>
                <a:lnTo>
                  <a:pt x="5518762" y="377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58201" y="1028700"/>
            <a:ext cx="3501099" cy="6077066"/>
            <a:chOff x="0" y="0"/>
            <a:chExt cx="922100" cy="1600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100" cy="1600544"/>
            </a:xfrm>
            <a:custGeom>
              <a:avLst/>
              <a:gdLst/>
              <a:ahLst/>
              <a:cxnLst/>
              <a:rect r="r" b="b" t="t" l="l"/>
              <a:pathLst>
                <a:path h="1600544" w="922100">
                  <a:moveTo>
                    <a:pt x="55282" y="0"/>
                  </a:moveTo>
                  <a:lnTo>
                    <a:pt x="866818" y="0"/>
                  </a:lnTo>
                  <a:cubicBezTo>
                    <a:pt x="897349" y="0"/>
                    <a:pt x="922100" y="24751"/>
                    <a:pt x="922100" y="55282"/>
                  </a:cubicBezTo>
                  <a:lnTo>
                    <a:pt x="922100" y="1545262"/>
                  </a:lnTo>
                  <a:cubicBezTo>
                    <a:pt x="922100" y="1559924"/>
                    <a:pt x="916276" y="1573985"/>
                    <a:pt x="905908" y="1584353"/>
                  </a:cubicBezTo>
                  <a:cubicBezTo>
                    <a:pt x="895541" y="1594720"/>
                    <a:pt x="881480" y="1600544"/>
                    <a:pt x="866818" y="1600544"/>
                  </a:cubicBezTo>
                  <a:lnTo>
                    <a:pt x="55282" y="1600544"/>
                  </a:lnTo>
                  <a:cubicBezTo>
                    <a:pt x="24751" y="1600544"/>
                    <a:pt x="0" y="1575794"/>
                    <a:pt x="0" y="1545262"/>
                  </a:cubicBezTo>
                  <a:lnTo>
                    <a:pt x="0" y="55282"/>
                  </a:lnTo>
                  <a:cubicBezTo>
                    <a:pt x="0" y="40620"/>
                    <a:pt x="5824" y="26559"/>
                    <a:pt x="16192" y="16192"/>
                  </a:cubicBezTo>
                  <a:cubicBezTo>
                    <a:pt x="26559" y="5824"/>
                    <a:pt x="40620" y="0"/>
                    <a:pt x="55282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2100" cy="1638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38924" y="564603"/>
            <a:ext cx="7960487" cy="5423815"/>
            <a:chOff x="0" y="0"/>
            <a:chExt cx="2096589" cy="1428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6589" cy="1428494"/>
            </a:xfrm>
            <a:custGeom>
              <a:avLst/>
              <a:gdLst/>
              <a:ahLst/>
              <a:cxnLst/>
              <a:rect r="r" b="b" t="t" l="l"/>
              <a:pathLst>
                <a:path h="1428494" w="2096589">
                  <a:moveTo>
                    <a:pt x="24314" y="0"/>
                  </a:moveTo>
                  <a:lnTo>
                    <a:pt x="2072276" y="0"/>
                  </a:lnTo>
                  <a:cubicBezTo>
                    <a:pt x="2085704" y="0"/>
                    <a:pt x="2096589" y="10886"/>
                    <a:pt x="2096589" y="24314"/>
                  </a:cubicBezTo>
                  <a:lnTo>
                    <a:pt x="2096589" y="1404181"/>
                  </a:lnTo>
                  <a:cubicBezTo>
                    <a:pt x="2096589" y="1410629"/>
                    <a:pt x="2094028" y="1416813"/>
                    <a:pt x="2089468" y="1421373"/>
                  </a:cubicBezTo>
                  <a:cubicBezTo>
                    <a:pt x="2084908" y="1425933"/>
                    <a:pt x="2078724" y="1428494"/>
                    <a:pt x="2072276" y="1428494"/>
                  </a:cubicBezTo>
                  <a:lnTo>
                    <a:pt x="24314" y="1428494"/>
                  </a:lnTo>
                  <a:cubicBezTo>
                    <a:pt x="17865" y="1428494"/>
                    <a:pt x="11681" y="1425933"/>
                    <a:pt x="7121" y="1421373"/>
                  </a:cubicBezTo>
                  <a:cubicBezTo>
                    <a:pt x="2562" y="1416813"/>
                    <a:pt x="0" y="1410629"/>
                    <a:pt x="0" y="1404181"/>
                  </a:cubicBezTo>
                  <a:lnTo>
                    <a:pt x="0" y="24314"/>
                  </a:lnTo>
                  <a:cubicBezTo>
                    <a:pt x="0" y="17865"/>
                    <a:pt x="2562" y="11681"/>
                    <a:pt x="7121" y="7121"/>
                  </a:cubicBezTo>
                  <a:cubicBezTo>
                    <a:pt x="11681" y="2562"/>
                    <a:pt x="17865" y="0"/>
                    <a:pt x="2431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6589" cy="1466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86128" y="1523727"/>
            <a:ext cx="2645245" cy="2543506"/>
            <a:chOff x="0" y="0"/>
            <a:chExt cx="632293" cy="6079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2293" cy="607974"/>
            </a:xfrm>
            <a:custGeom>
              <a:avLst/>
              <a:gdLst/>
              <a:ahLst/>
              <a:cxnLst/>
              <a:rect r="r" b="b" t="t" l="l"/>
              <a:pathLst>
                <a:path h="607974" w="632293">
                  <a:moveTo>
                    <a:pt x="73168" y="0"/>
                  </a:moveTo>
                  <a:lnTo>
                    <a:pt x="559124" y="0"/>
                  </a:lnTo>
                  <a:cubicBezTo>
                    <a:pt x="578530" y="0"/>
                    <a:pt x="597141" y="7709"/>
                    <a:pt x="610862" y="21430"/>
                  </a:cubicBezTo>
                  <a:cubicBezTo>
                    <a:pt x="624584" y="35152"/>
                    <a:pt x="632293" y="53763"/>
                    <a:pt x="632293" y="73168"/>
                  </a:cubicBezTo>
                  <a:lnTo>
                    <a:pt x="632293" y="534806"/>
                  </a:lnTo>
                  <a:cubicBezTo>
                    <a:pt x="632293" y="554211"/>
                    <a:pt x="624584" y="572822"/>
                    <a:pt x="610862" y="586544"/>
                  </a:cubicBezTo>
                  <a:cubicBezTo>
                    <a:pt x="597141" y="600265"/>
                    <a:pt x="578530" y="607974"/>
                    <a:pt x="559124" y="607974"/>
                  </a:cubicBezTo>
                  <a:lnTo>
                    <a:pt x="73168" y="607974"/>
                  </a:lnTo>
                  <a:cubicBezTo>
                    <a:pt x="53763" y="607974"/>
                    <a:pt x="35152" y="600265"/>
                    <a:pt x="21430" y="586544"/>
                  </a:cubicBezTo>
                  <a:cubicBezTo>
                    <a:pt x="7709" y="572822"/>
                    <a:pt x="0" y="554211"/>
                    <a:pt x="0" y="534806"/>
                  </a:cubicBezTo>
                  <a:lnTo>
                    <a:pt x="0" y="73168"/>
                  </a:lnTo>
                  <a:cubicBezTo>
                    <a:pt x="0" y="53763"/>
                    <a:pt x="7709" y="35152"/>
                    <a:pt x="21430" y="21430"/>
                  </a:cubicBezTo>
                  <a:cubicBezTo>
                    <a:pt x="35152" y="7709"/>
                    <a:pt x="53763" y="0"/>
                    <a:pt x="73168" y="0"/>
                  </a:cubicBezTo>
                  <a:close/>
                </a:path>
              </a:pathLst>
            </a:custGeom>
            <a:blipFill>
              <a:blip r:embed="rId4"/>
              <a:stretch>
                <a:fillRect l="-12282" t="0" r="-594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88272" y="1028700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6"/>
                </a:lnTo>
                <a:lnTo>
                  <a:pt x="0" y="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94921" y="875862"/>
            <a:ext cx="7153272" cy="4762450"/>
            <a:chOff x="0" y="0"/>
            <a:chExt cx="1876470" cy="12493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6470" cy="1249301"/>
            </a:xfrm>
            <a:custGeom>
              <a:avLst/>
              <a:gdLst/>
              <a:ahLst/>
              <a:cxnLst/>
              <a:rect r="r" b="b" t="t" l="l"/>
              <a:pathLst>
                <a:path h="1249301" w="1876470">
                  <a:moveTo>
                    <a:pt x="27057" y="0"/>
                  </a:moveTo>
                  <a:lnTo>
                    <a:pt x="1849413" y="0"/>
                  </a:lnTo>
                  <a:cubicBezTo>
                    <a:pt x="1864356" y="0"/>
                    <a:pt x="1876470" y="12114"/>
                    <a:pt x="1876470" y="27057"/>
                  </a:cubicBezTo>
                  <a:lnTo>
                    <a:pt x="1876470" y="1222244"/>
                  </a:lnTo>
                  <a:cubicBezTo>
                    <a:pt x="1876470" y="1237187"/>
                    <a:pt x="1864356" y="1249301"/>
                    <a:pt x="1849413" y="1249301"/>
                  </a:cubicBezTo>
                  <a:lnTo>
                    <a:pt x="27057" y="1249301"/>
                  </a:lnTo>
                  <a:cubicBezTo>
                    <a:pt x="19881" y="1249301"/>
                    <a:pt x="12999" y="1246451"/>
                    <a:pt x="7925" y="1241376"/>
                  </a:cubicBezTo>
                  <a:cubicBezTo>
                    <a:pt x="2851" y="1236302"/>
                    <a:pt x="0" y="1229420"/>
                    <a:pt x="0" y="1222244"/>
                  </a:cubicBezTo>
                  <a:lnTo>
                    <a:pt x="0" y="27057"/>
                  </a:lnTo>
                  <a:cubicBezTo>
                    <a:pt x="0" y="12114"/>
                    <a:pt x="12114" y="0"/>
                    <a:pt x="2705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100" r="0" b="-2510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86128" y="4067233"/>
            <a:ext cx="2645245" cy="2543506"/>
            <a:chOff x="0" y="0"/>
            <a:chExt cx="632293" cy="6079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2293" cy="607974"/>
            </a:xfrm>
            <a:custGeom>
              <a:avLst/>
              <a:gdLst/>
              <a:ahLst/>
              <a:cxnLst/>
              <a:rect r="r" b="b" t="t" l="l"/>
              <a:pathLst>
                <a:path h="607974" w="632293">
                  <a:moveTo>
                    <a:pt x="73168" y="0"/>
                  </a:moveTo>
                  <a:lnTo>
                    <a:pt x="559124" y="0"/>
                  </a:lnTo>
                  <a:cubicBezTo>
                    <a:pt x="578530" y="0"/>
                    <a:pt x="597141" y="7709"/>
                    <a:pt x="610862" y="21430"/>
                  </a:cubicBezTo>
                  <a:cubicBezTo>
                    <a:pt x="624584" y="35152"/>
                    <a:pt x="632293" y="53763"/>
                    <a:pt x="632293" y="73168"/>
                  </a:cubicBezTo>
                  <a:lnTo>
                    <a:pt x="632293" y="534806"/>
                  </a:lnTo>
                  <a:cubicBezTo>
                    <a:pt x="632293" y="554211"/>
                    <a:pt x="624584" y="572822"/>
                    <a:pt x="610862" y="586544"/>
                  </a:cubicBezTo>
                  <a:cubicBezTo>
                    <a:pt x="597141" y="600265"/>
                    <a:pt x="578530" y="607974"/>
                    <a:pt x="559124" y="607974"/>
                  </a:cubicBezTo>
                  <a:lnTo>
                    <a:pt x="73168" y="607974"/>
                  </a:lnTo>
                  <a:cubicBezTo>
                    <a:pt x="53763" y="607974"/>
                    <a:pt x="35152" y="600265"/>
                    <a:pt x="21430" y="586544"/>
                  </a:cubicBezTo>
                  <a:cubicBezTo>
                    <a:pt x="7709" y="572822"/>
                    <a:pt x="0" y="554211"/>
                    <a:pt x="0" y="534806"/>
                  </a:cubicBezTo>
                  <a:lnTo>
                    <a:pt x="0" y="73168"/>
                  </a:lnTo>
                  <a:cubicBezTo>
                    <a:pt x="0" y="53763"/>
                    <a:pt x="7709" y="35152"/>
                    <a:pt x="21430" y="21430"/>
                  </a:cubicBezTo>
                  <a:cubicBezTo>
                    <a:pt x="35152" y="7709"/>
                    <a:pt x="53763" y="0"/>
                    <a:pt x="73168" y="0"/>
                  </a:cubicBezTo>
                  <a:close/>
                </a:path>
              </a:pathLst>
            </a:custGeom>
            <a:blipFill>
              <a:blip r:embed="rId8"/>
              <a:stretch>
                <a:fillRect l="-35851" t="0" r="-3585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05724" y="6458976"/>
            <a:ext cx="7282771" cy="96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4"/>
              </a:lnSpc>
            </a:pPr>
            <a:r>
              <a:rPr lang="en-US" sz="7284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ROBOTIC ARM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9751" y="8903458"/>
            <a:ext cx="8676182" cy="1256219"/>
            <a:chOff x="0" y="0"/>
            <a:chExt cx="2285085" cy="3308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5085" cy="330856"/>
            </a:xfrm>
            <a:custGeom>
              <a:avLst/>
              <a:gdLst/>
              <a:ahLst/>
              <a:cxnLst/>
              <a:rect r="r" b="b" t="t" l="l"/>
              <a:pathLst>
                <a:path h="330856" w="2285085">
                  <a:moveTo>
                    <a:pt x="22308" y="0"/>
                  </a:moveTo>
                  <a:lnTo>
                    <a:pt x="2262777" y="0"/>
                  </a:lnTo>
                  <a:cubicBezTo>
                    <a:pt x="2268694" y="0"/>
                    <a:pt x="2274368" y="2350"/>
                    <a:pt x="2278551" y="6534"/>
                  </a:cubicBezTo>
                  <a:cubicBezTo>
                    <a:pt x="2282735" y="10717"/>
                    <a:pt x="2285085" y="16392"/>
                    <a:pt x="2285085" y="22308"/>
                  </a:cubicBezTo>
                  <a:lnTo>
                    <a:pt x="2285085" y="308548"/>
                  </a:lnTo>
                  <a:cubicBezTo>
                    <a:pt x="2285085" y="320868"/>
                    <a:pt x="2275098" y="330856"/>
                    <a:pt x="2262777" y="330856"/>
                  </a:cubicBezTo>
                  <a:lnTo>
                    <a:pt x="22308" y="330856"/>
                  </a:lnTo>
                  <a:cubicBezTo>
                    <a:pt x="9988" y="330856"/>
                    <a:pt x="0" y="320868"/>
                    <a:pt x="0" y="308548"/>
                  </a:cubicBezTo>
                  <a:lnTo>
                    <a:pt x="0" y="22308"/>
                  </a:lnTo>
                  <a:cubicBezTo>
                    <a:pt x="0" y="9988"/>
                    <a:pt x="9988" y="0"/>
                    <a:pt x="2230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285085" cy="36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8977610"/>
            <a:ext cx="8702705" cy="77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  <a:spcBef>
                <a:spcPct val="0"/>
              </a:spcBef>
            </a:pPr>
            <a:r>
              <a:rPr lang="en-US" b="true" sz="4555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Kurs Orbital Multi-Axis Arm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1405" y="8156195"/>
            <a:ext cx="8230853" cy="1698534"/>
            <a:chOff x="0" y="0"/>
            <a:chExt cx="2167797" cy="4473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797" cy="447351"/>
            </a:xfrm>
            <a:custGeom>
              <a:avLst/>
              <a:gdLst/>
              <a:ahLst/>
              <a:cxnLst/>
              <a:rect r="r" b="b" t="t" l="l"/>
              <a:pathLst>
                <a:path h="447351" w="2167797">
                  <a:moveTo>
                    <a:pt x="23515" y="0"/>
                  </a:moveTo>
                  <a:lnTo>
                    <a:pt x="2144282" y="0"/>
                  </a:lnTo>
                  <a:cubicBezTo>
                    <a:pt x="2150518" y="0"/>
                    <a:pt x="2156500" y="2477"/>
                    <a:pt x="2160909" y="6887"/>
                  </a:cubicBezTo>
                  <a:cubicBezTo>
                    <a:pt x="2165319" y="11297"/>
                    <a:pt x="2167797" y="17278"/>
                    <a:pt x="2167797" y="23515"/>
                  </a:cubicBezTo>
                  <a:lnTo>
                    <a:pt x="2167797" y="423836"/>
                  </a:lnTo>
                  <a:cubicBezTo>
                    <a:pt x="2167797" y="430072"/>
                    <a:pt x="2165319" y="436053"/>
                    <a:pt x="2160909" y="440463"/>
                  </a:cubicBezTo>
                  <a:cubicBezTo>
                    <a:pt x="2156500" y="444873"/>
                    <a:pt x="2150518" y="447351"/>
                    <a:pt x="2144282" y="447351"/>
                  </a:cubicBezTo>
                  <a:lnTo>
                    <a:pt x="23515" y="447351"/>
                  </a:lnTo>
                  <a:cubicBezTo>
                    <a:pt x="17278" y="447351"/>
                    <a:pt x="11297" y="444873"/>
                    <a:pt x="6887" y="440463"/>
                  </a:cubicBezTo>
                  <a:cubicBezTo>
                    <a:pt x="2477" y="436053"/>
                    <a:pt x="0" y="430072"/>
                    <a:pt x="0" y="423836"/>
                  </a:cubicBezTo>
                  <a:lnTo>
                    <a:pt x="0" y="23515"/>
                  </a:lnTo>
                  <a:cubicBezTo>
                    <a:pt x="0" y="17278"/>
                    <a:pt x="2477" y="11297"/>
                    <a:pt x="6887" y="6887"/>
                  </a:cubicBezTo>
                  <a:cubicBezTo>
                    <a:pt x="11297" y="2477"/>
                    <a:pt x="17278" y="0"/>
                    <a:pt x="23515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67797" cy="485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83916" y="8167952"/>
            <a:ext cx="7075384" cy="15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6"/>
              </a:lnSpc>
              <a:spcBef>
                <a:spcPct val="0"/>
              </a:spcBef>
            </a:pPr>
            <a:r>
              <a:rPr lang="en-US" b="true" sz="4554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Delta Infinite Precision Robotics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23228" y="7647239"/>
            <a:ext cx="8676182" cy="1256219"/>
            <a:chOff x="0" y="0"/>
            <a:chExt cx="2285085" cy="3308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85085" cy="330856"/>
            </a:xfrm>
            <a:custGeom>
              <a:avLst/>
              <a:gdLst/>
              <a:ahLst/>
              <a:cxnLst/>
              <a:rect r="r" b="b" t="t" l="l"/>
              <a:pathLst>
                <a:path h="330856" w="2285085">
                  <a:moveTo>
                    <a:pt x="22308" y="0"/>
                  </a:moveTo>
                  <a:lnTo>
                    <a:pt x="2262777" y="0"/>
                  </a:lnTo>
                  <a:cubicBezTo>
                    <a:pt x="2268694" y="0"/>
                    <a:pt x="2274368" y="2350"/>
                    <a:pt x="2278551" y="6534"/>
                  </a:cubicBezTo>
                  <a:cubicBezTo>
                    <a:pt x="2282735" y="10717"/>
                    <a:pt x="2285085" y="16392"/>
                    <a:pt x="2285085" y="22308"/>
                  </a:cubicBezTo>
                  <a:lnTo>
                    <a:pt x="2285085" y="308548"/>
                  </a:lnTo>
                  <a:cubicBezTo>
                    <a:pt x="2285085" y="320868"/>
                    <a:pt x="2275098" y="330856"/>
                    <a:pt x="2262777" y="330856"/>
                  </a:cubicBezTo>
                  <a:lnTo>
                    <a:pt x="22308" y="330856"/>
                  </a:lnTo>
                  <a:cubicBezTo>
                    <a:pt x="9988" y="330856"/>
                    <a:pt x="0" y="320868"/>
                    <a:pt x="0" y="308548"/>
                  </a:cubicBezTo>
                  <a:lnTo>
                    <a:pt x="0" y="22308"/>
                  </a:lnTo>
                  <a:cubicBezTo>
                    <a:pt x="0" y="9988"/>
                    <a:pt x="9988" y="0"/>
                    <a:pt x="2230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285085" cy="36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23228" y="7846983"/>
            <a:ext cx="8676182" cy="77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  <a:spcBef>
                <a:spcPct val="0"/>
              </a:spcBef>
            </a:pPr>
            <a:r>
              <a:rPr lang="en-US" b="true" sz="4520">
                <a:solidFill>
                  <a:srgbClr val="EAEF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Astroscale/MDA Robotic Arm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4069" y="1028700"/>
            <a:ext cx="4105231" cy="2694539"/>
            <a:chOff x="0" y="0"/>
            <a:chExt cx="1081213" cy="709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1213" cy="709673"/>
            </a:xfrm>
            <a:custGeom>
              <a:avLst/>
              <a:gdLst/>
              <a:ahLst/>
              <a:cxnLst/>
              <a:rect r="r" b="b" t="t" l="l"/>
              <a:pathLst>
                <a:path h="709673" w="1081213">
                  <a:moveTo>
                    <a:pt x="47147" y="0"/>
                  </a:moveTo>
                  <a:lnTo>
                    <a:pt x="1034067" y="0"/>
                  </a:lnTo>
                  <a:cubicBezTo>
                    <a:pt x="1060105" y="0"/>
                    <a:pt x="1081213" y="21108"/>
                    <a:pt x="1081213" y="47147"/>
                  </a:cubicBezTo>
                  <a:lnTo>
                    <a:pt x="1081213" y="662526"/>
                  </a:lnTo>
                  <a:cubicBezTo>
                    <a:pt x="1081213" y="675030"/>
                    <a:pt x="1076246" y="687022"/>
                    <a:pt x="1067404" y="695864"/>
                  </a:cubicBezTo>
                  <a:cubicBezTo>
                    <a:pt x="1058563" y="704706"/>
                    <a:pt x="1046571" y="709673"/>
                    <a:pt x="1034067" y="709673"/>
                  </a:cubicBezTo>
                  <a:lnTo>
                    <a:pt x="47147" y="709673"/>
                  </a:lnTo>
                  <a:cubicBezTo>
                    <a:pt x="21108" y="709673"/>
                    <a:pt x="0" y="688565"/>
                    <a:pt x="0" y="662526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1213" cy="747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095578" cy="6774338"/>
            <a:chOff x="0" y="0"/>
            <a:chExt cx="1457026" cy="1619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7026" cy="1619270"/>
            </a:xfrm>
            <a:custGeom>
              <a:avLst/>
              <a:gdLst/>
              <a:ahLst/>
              <a:cxnLst/>
              <a:rect r="r" b="b" t="t" l="l"/>
              <a:pathLst>
                <a:path h="1619270" w="1457026">
                  <a:moveTo>
                    <a:pt x="31752" y="0"/>
                  </a:moveTo>
                  <a:lnTo>
                    <a:pt x="1425274" y="0"/>
                  </a:lnTo>
                  <a:cubicBezTo>
                    <a:pt x="1433695" y="0"/>
                    <a:pt x="1441771" y="3345"/>
                    <a:pt x="1447726" y="9300"/>
                  </a:cubicBezTo>
                  <a:cubicBezTo>
                    <a:pt x="1453681" y="15255"/>
                    <a:pt x="1457026" y="23331"/>
                    <a:pt x="1457026" y="31752"/>
                  </a:cubicBezTo>
                  <a:lnTo>
                    <a:pt x="1457026" y="1587518"/>
                  </a:lnTo>
                  <a:cubicBezTo>
                    <a:pt x="1457026" y="1595939"/>
                    <a:pt x="1453681" y="1604015"/>
                    <a:pt x="1447726" y="1609970"/>
                  </a:cubicBezTo>
                  <a:cubicBezTo>
                    <a:pt x="1441771" y="1615925"/>
                    <a:pt x="1433695" y="1619270"/>
                    <a:pt x="1425274" y="1619270"/>
                  </a:cubicBezTo>
                  <a:lnTo>
                    <a:pt x="31752" y="1619270"/>
                  </a:lnTo>
                  <a:cubicBezTo>
                    <a:pt x="23331" y="1619270"/>
                    <a:pt x="15255" y="1615925"/>
                    <a:pt x="9300" y="1609970"/>
                  </a:cubicBezTo>
                  <a:cubicBezTo>
                    <a:pt x="3345" y="1604015"/>
                    <a:pt x="0" y="1595939"/>
                    <a:pt x="0" y="1587518"/>
                  </a:cubicBezTo>
                  <a:lnTo>
                    <a:pt x="0" y="31752"/>
                  </a:lnTo>
                  <a:cubicBezTo>
                    <a:pt x="0" y="23331"/>
                    <a:pt x="3345" y="15255"/>
                    <a:pt x="9300" y="9300"/>
                  </a:cubicBezTo>
                  <a:cubicBezTo>
                    <a:pt x="15255" y="3345"/>
                    <a:pt x="23331" y="0"/>
                    <a:pt x="31752" y="0"/>
                  </a:cubicBezTo>
                  <a:close/>
                </a:path>
              </a:pathLst>
            </a:custGeom>
            <a:blipFill>
              <a:blip r:embed="rId2"/>
              <a:stretch>
                <a:fillRect l="-6315" t="0" r="-631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54069" y="4415869"/>
            <a:ext cx="4105231" cy="2694539"/>
            <a:chOff x="0" y="0"/>
            <a:chExt cx="1081213" cy="7096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1213" cy="709673"/>
            </a:xfrm>
            <a:custGeom>
              <a:avLst/>
              <a:gdLst/>
              <a:ahLst/>
              <a:cxnLst/>
              <a:rect r="r" b="b" t="t" l="l"/>
              <a:pathLst>
                <a:path h="709673" w="1081213">
                  <a:moveTo>
                    <a:pt x="47147" y="0"/>
                  </a:moveTo>
                  <a:lnTo>
                    <a:pt x="1034067" y="0"/>
                  </a:lnTo>
                  <a:cubicBezTo>
                    <a:pt x="1060105" y="0"/>
                    <a:pt x="1081213" y="21108"/>
                    <a:pt x="1081213" y="47147"/>
                  </a:cubicBezTo>
                  <a:lnTo>
                    <a:pt x="1081213" y="662526"/>
                  </a:lnTo>
                  <a:cubicBezTo>
                    <a:pt x="1081213" y="675030"/>
                    <a:pt x="1076246" y="687022"/>
                    <a:pt x="1067404" y="695864"/>
                  </a:cubicBezTo>
                  <a:cubicBezTo>
                    <a:pt x="1058563" y="704706"/>
                    <a:pt x="1046571" y="709673"/>
                    <a:pt x="1034067" y="709673"/>
                  </a:cubicBezTo>
                  <a:lnTo>
                    <a:pt x="47147" y="709673"/>
                  </a:lnTo>
                  <a:cubicBezTo>
                    <a:pt x="21108" y="709673"/>
                    <a:pt x="0" y="688565"/>
                    <a:pt x="0" y="662526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81213" cy="747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206832" y="7110408"/>
            <a:ext cx="5135447" cy="3510778"/>
          </a:xfrm>
          <a:custGeom>
            <a:avLst/>
            <a:gdLst/>
            <a:ahLst/>
            <a:cxnLst/>
            <a:rect r="r" b="b" t="t" l="l"/>
            <a:pathLst>
              <a:path h="3510778" w="5135447">
                <a:moveTo>
                  <a:pt x="5135446" y="0"/>
                </a:moveTo>
                <a:lnTo>
                  <a:pt x="0" y="0"/>
                </a:lnTo>
                <a:lnTo>
                  <a:pt x="0" y="3510778"/>
                </a:lnTo>
                <a:lnTo>
                  <a:pt x="5135446" y="3510778"/>
                </a:lnTo>
                <a:lnTo>
                  <a:pt x="5135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72053" y="4415869"/>
            <a:ext cx="4105231" cy="2694539"/>
            <a:chOff x="0" y="0"/>
            <a:chExt cx="1081213" cy="7096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1213" cy="709673"/>
            </a:xfrm>
            <a:custGeom>
              <a:avLst/>
              <a:gdLst/>
              <a:ahLst/>
              <a:cxnLst/>
              <a:rect r="r" b="b" t="t" l="l"/>
              <a:pathLst>
                <a:path h="709673" w="1081213">
                  <a:moveTo>
                    <a:pt x="47147" y="0"/>
                  </a:moveTo>
                  <a:lnTo>
                    <a:pt x="1034067" y="0"/>
                  </a:lnTo>
                  <a:cubicBezTo>
                    <a:pt x="1060105" y="0"/>
                    <a:pt x="1081213" y="21108"/>
                    <a:pt x="1081213" y="47147"/>
                  </a:cubicBezTo>
                  <a:lnTo>
                    <a:pt x="1081213" y="662526"/>
                  </a:lnTo>
                  <a:cubicBezTo>
                    <a:pt x="1081213" y="675030"/>
                    <a:pt x="1076246" y="687022"/>
                    <a:pt x="1067404" y="695864"/>
                  </a:cubicBezTo>
                  <a:cubicBezTo>
                    <a:pt x="1058563" y="704706"/>
                    <a:pt x="1046571" y="709673"/>
                    <a:pt x="1034067" y="709673"/>
                  </a:cubicBezTo>
                  <a:lnTo>
                    <a:pt x="47147" y="709673"/>
                  </a:lnTo>
                  <a:cubicBezTo>
                    <a:pt x="21108" y="709673"/>
                    <a:pt x="0" y="688565"/>
                    <a:pt x="0" y="662526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EAEFE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81213" cy="747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97697" y="8323109"/>
            <a:ext cx="10276777" cy="160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1"/>
              </a:lnSpc>
            </a:pPr>
            <a:r>
              <a:rPr lang="en-US" sz="6191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SATELLITE MATERIALS FOR LONGEVITY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2458" y="1189154"/>
            <a:ext cx="3966842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Thermal Protection: Multi-Layer Insulation (MLI) Blankets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2458" y="4349194"/>
            <a:ext cx="3966842" cy="274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  <a:spcBef>
                <a:spcPct val="0"/>
              </a:spcBef>
            </a:pPr>
            <a:r>
              <a:rPr lang="en-US" b="true" sz="315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Radiation Shielding: Tungsten/Tantalum or Boron/Beryllium Composites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72053" y="4553612"/>
            <a:ext cx="3875553" cy="238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</a:pPr>
            <a:r>
              <a:rPr lang="en-US" b="true" sz="3388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Structural: Lightweight Aluminum/</a:t>
            </a:r>
          </a:p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 i="true">
                <a:solidFill>
                  <a:srgbClr val="EAEFE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Composites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257214" y="1028700"/>
            <a:ext cx="4105231" cy="2694539"/>
            <a:chOff x="0" y="0"/>
            <a:chExt cx="1081213" cy="7096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1213" cy="709673"/>
            </a:xfrm>
            <a:custGeom>
              <a:avLst/>
              <a:gdLst/>
              <a:ahLst/>
              <a:cxnLst/>
              <a:rect r="r" b="b" t="t" l="l"/>
              <a:pathLst>
                <a:path h="709673" w="1081213">
                  <a:moveTo>
                    <a:pt x="47147" y="0"/>
                  </a:moveTo>
                  <a:lnTo>
                    <a:pt x="1034067" y="0"/>
                  </a:lnTo>
                  <a:cubicBezTo>
                    <a:pt x="1060105" y="0"/>
                    <a:pt x="1081213" y="21108"/>
                    <a:pt x="1081213" y="47147"/>
                  </a:cubicBezTo>
                  <a:lnTo>
                    <a:pt x="1081213" y="662526"/>
                  </a:lnTo>
                  <a:cubicBezTo>
                    <a:pt x="1081213" y="675030"/>
                    <a:pt x="1076246" y="687022"/>
                    <a:pt x="1067404" y="695864"/>
                  </a:cubicBezTo>
                  <a:cubicBezTo>
                    <a:pt x="1058563" y="704706"/>
                    <a:pt x="1046571" y="709673"/>
                    <a:pt x="1034067" y="709673"/>
                  </a:cubicBezTo>
                  <a:lnTo>
                    <a:pt x="47147" y="709673"/>
                  </a:lnTo>
                  <a:cubicBezTo>
                    <a:pt x="21108" y="709673"/>
                    <a:pt x="0" y="688565"/>
                    <a:pt x="0" y="662526"/>
                  </a:cubicBezTo>
                  <a:lnTo>
                    <a:pt x="0" y="47147"/>
                  </a:lnTo>
                  <a:cubicBezTo>
                    <a:pt x="0" y="34643"/>
                    <a:pt x="4967" y="22651"/>
                    <a:pt x="13809" y="13809"/>
                  </a:cubicBezTo>
                  <a:cubicBezTo>
                    <a:pt x="22651" y="4967"/>
                    <a:pt x="34643" y="0"/>
                    <a:pt x="47147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1213" cy="747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72053" y="1189579"/>
            <a:ext cx="3875553" cy="230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3"/>
              </a:lnSpc>
              <a:spcBef>
                <a:spcPct val="0"/>
              </a:spcBef>
            </a:pPr>
            <a:r>
              <a:rPr lang="en-US" b="true" sz="331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Overall: Radiation-Hardened Plastics from Renesas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6694" y="1289691"/>
            <a:ext cx="9156825" cy="4395336"/>
            <a:chOff x="0" y="0"/>
            <a:chExt cx="2411674" cy="1157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1674" cy="1157619"/>
            </a:xfrm>
            <a:custGeom>
              <a:avLst/>
              <a:gdLst/>
              <a:ahLst/>
              <a:cxnLst/>
              <a:rect r="r" b="b" t="t" l="l"/>
              <a:pathLst>
                <a:path h="1157619" w="2411674">
                  <a:moveTo>
                    <a:pt x="21137" y="0"/>
                  </a:moveTo>
                  <a:lnTo>
                    <a:pt x="2390537" y="0"/>
                  </a:lnTo>
                  <a:cubicBezTo>
                    <a:pt x="2402211" y="0"/>
                    <a:pt x="2411674" y="9463"/>
                    <a:pt x="2411674" y="21137"/>
                  </a:cubicBezTo>
                  <a:lnTo>
                    <a:pt x="2411674" y="1136482"/>
                  </a:lnTo>
                  <a:cubicBezTo>
                    <a:pt x="2411674" y="1142088"/>
                    <a:pt x="2409447" y="1147464"/>
                    <a:pt x="2405483" y="1151428"/>
                  </a:cubicBezTo>
                  <a:cubicBezTo>
                    <a:pt x="2401519" y="1155392"/>
                    <a:pt x="2396143" y="1157619"/>
                    <a:pt x="2390537" y="1157619"/>
                  </a:cubicBezTo>
                  <a:lnTo>
                    <a:pt x="21137" y="1157619"/>
                  </a:lnTo>
                  <a:cubicBezTo>
                    <a:pt x="15531" y="1157619"/>
                    <a:pt x="10155" y="1155392"/>
                    <a:pt x="6191" y="1151428"/>
                  </a:cubicBezTo>
                  <a:cubicBezTo>
                    <a:pt x="2227" y="1147464"/>
                    <a:pt x="0" y="1142088"/>
                    <a:pt x="0" y="1136482"/>
                  </a:cubicBezTo>
                  <a:lnTo>
                    <a:pt x="0" y="21137"/>
                  </a:lnTo>
                  <a:cubicBezTo>
                    <a:pt x="0" y="15531"/>
                    <a:pt x="2227" y="10155"/>
                    <a:pt x="6191" y="6191"/>
                  </a:cubicBezTo>
                  <a:cubicBezTo>
                    <a:pt x="10155" y="2227"/>
                    <a:pt x="15531" y="0"/>
                    <a:pt x="21137" y="0"/>
                  </a:cubicBezTo>
                  <a:close/>
                </a:path>
              </a:pathLst>
            </a:custGeom>
            <a:solidFill>
              <a:srgbClr val="EAEFE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11674" cy="1195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97291" y="1574176"/>
            <a:ext cx="8088831" cy="3933280"/>
            <a:chOff x="0" y="0"/>
            <a:chExt cx="1673255" cy="8136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3255" cy="813638"/>
            </a:xfrm>
            <a:custGeom>
              <a:avLst/>
              <a:gdLst/>
              <a:ahLst/>
              <a:cxnLst/>
              <a:rect r="r" b="b" t="t" l="l"/>
              <a:pathLst>
                <a:path h="813638" w="1673255">
                  <a:moveTo>
                    <a:pt x="23928" y="0"/>
                  </a:moveTo>
                  <a:lnTo>
                    <a:pt x="1649327" y="0"/>
                  </a:lnTo>
                  <a:cubicBezTo>
                    <a:pt x="1655674" y="0"/>
                    <a:pt x="1661760" y="2521"/>
                    <a:pt x="1666247" y="7008"/>
                  </a:cubicBezTo>
                  <a:cubicBezTo>
                    <a:pt x="1670734" y="11496"/>
                    <a:pt x="1673255" y="17582"/>
                    <a:pt x="1673255" y="23928"/>
                  </a:cubicBezTo>
                  <a:lnTo>
                    <a:pt x="1673255" y="789710"/>
                  </a:lnTo>
                  <a:cubicBezTo>
                    <a:pt x="1673255" y="796056"/>
                    <a:pt x="1670734" y="802142"/>
                    <a:pt x="1666247" y="806630"/>
                  </a:cubicBezTo>
                  <a:cubicBezTo>
                    <a:pt x="1661760" y="811117"/>
                    <a:pt x="1655674" y="813638"/>
                    <a:pt x="1649327" y="813638"/>
                  </a:cubicBezTo>
                  <a:lnTo>
                    <a:pt x="23928" y="813638"/>
                  </a:lnTo>
                  <a:cubicBezTo>
                    <a:pt x="17582" y="813638"/>
                    <a:pt x="11496" y="811117"/>
                    <a:pt x="7008" y="806630"/>
                  </a:cubicBezTo>
                  <a:cubicBezTo>
                    <a:pt x="2521" y="802142"/>
                    <a:pt x="0" y="796056"/>
                    <a:pt x="0" y="789710"/>
                  </a:cubicBezTo>
                  <a:lnTo>
                    <a:pt x="0" y="23928"/>
                  </a:lnTo>
                  <a:cubicBezTo>
                    <a:pt x="0" y="17582"/>
                    <a:pt x="2521" y="11496"/>
                    <a:pt x="7008" y="7008"/>
                  </a:cubicBezTo>
                  <a:cubicBezTo>
                    <a:pt x="11496" y="2521"/>
                    <a:pt x="17582" y="0"/>
                    <a:pt x="239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967" r="0" b="-796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90340" y="7317756"/>
            <a:ext cx="14075505" cy="194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3"/>
              </a:lnSpc>
            </a:pPr>
            <a:r>
              <a:rPr lang="en-US" sz="14543">
                <a:solidFill>
                  <a:srgbClr val="EA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48314" y="8547314"/>
            <a:ext cx="710986" cy="710986"/>
          </a:xfrm>
          <a:custGeom>
            <a:avLst/>
            <a:gdLst/>
            <a:ahLst/>
            <a:cxnLst/>
            <a:rect r="r" b="b" t="t" l="l"/>
            <a:pathLst>
              <a:path h="710986" w="710986">
                <a:moveTo>
                  <a:pt x="0" y="0"/>
                </a:moveTo>
                <a:lnTo>
                  <a:pt x="710986" y="0"/>
                </a:lnTo>
                <a:lnTo>
                  <a:pt x="710986" y="710986"/>
                </a:lnTo>
                <a:lnTo>
                  <a:pt x="0" y="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841352">
            <a:off x="11603625" y="3001140"/>
            <a:ext cx="6649312" cy="4545711"/>
          </a:xfrm>
          <a:custGeom>
            <a:avLst/>
            <a:gdLst/>
            <a:ahLst/>
            <a:cxnLst/>
            <a:rect r="r" b="b" t="t" l="l"/>
            <a:pathLst>
              <a:path h="4545711" w="6649312">
                <a:moveTo>
                  <a:pt x="6649312" y="0"/>
                </a:moveTo>
                <a:lnTo>
                  <a:pt x="0" y="0"/>
                </a:lnTo>
                <a:lnTo>
                  <a:pt x="0" y="4545711"/>
                </a:lnTo>
                <a:lnTo>
                  <a:pt x="6649312" y="4545711"/>
                </a:lnTo>
                <a:lnTo>
                  <a:pt x="66493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DAHBFtq4ONU</dc:identifier>
  <dcterms:modified xsi:type="dcterms:W3CDTF">2011-08-01T06:04:30Z</dcterms:modified>
  <cp:revision>1</cp:revision>
  <dc:title>Black and White Bold Outer Space Presentation</dc:title>
</cp:coreProperties>
</file>